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59"/>
  </p:notesMasterIdLst>
  <p:sldIdLst>
    <p:sldId id="513" r:id="rId2"/>
    <p:sldId id="759" r:id="rId3"/>
    <p:sldId id="628" r:id="rId4"/>
    <p:sldId id="788" r:id="rId5"/>
    <p:sldId id="790" r:id="rId6"/>
    <p:sldId id="789" r:id="rId7"/>
    <p:sldId id="791" r:id="rId8"/>
    <p:sldId id="792" r:id="rId9"/>
    <p:sldId id="793" r:id="rId10"/>
    <p:sldId id="795" r:id="rId11"/>
    <p:sldId id="794" r:id="rId12"/>
    <p:sldId id="796" r:id="rId13"/>
    <p:sldId id="797" r:id="rId14"/>
    <p:sldId id="798" r:id="rId15"/>
    <p:sldId id="799" r:id="rId16"/>
    <p:sldId id="803" r:id="rId17"/>
    <p:sldId id="804" r:id="rId18"/>
    <p:sldId id="805" r:id="rId19"/>
    <p:sldId id="806" r:id="rId20"/>
    <p:sldId id="807" r:id="rId21"/>
    <p:sldId id="808" r:id="rId22"/>
    <p:sldId id="641" r:id="rId23"/>
    <p:sldId id="810" r:id="rId24"/>
    <p:sldId id="811" r:id="rId25"/>
    <p:sldId id="812" r:id="rId26"/>
    <p:sldId id="861" r:id="rId27"/>
    <p:sldId id="815" r:id="rId28"/>
    <p:sldId id="813" r:id="rId29"/>
    <p:sldId id="816" r:id="rId30"/>
    <p:sldId id="817" r:id="rId31"/>
    <p:sldId id="818" r:id="rId32"/>
    <p:sldId id="819" r:id="rId33"/>
    <p:sldId id="820" r:id="rId34"/>
    <p:sldId id="821" r:id="rId35"/>
    <p:sldId id="822" r:id="rId36"/>
    <p:sldId id="823" r:id="rId37"/>
    <p:sldId id="824" r:id="rId38"/>
    <p:sldId id="825" r:id="rId39"/>
    <p:sldId id="826" r:id="rId40"/>
    <p:sldId id="827" r:id="rId41"/>
    <p:sldId id="828" r:id="rId42"/>
    <p:sldId id="829" r:id="rId43"/>
    <p:sldId id="830" r:id="rId44"/>
    <p:sldId id="837" r:id="rId45"/>
    <p:sldId id="832" r:id="rId46"/>
    <p:sldId id="833" r:id="rId47"/>
    <p:sldId id="834" r:id="rId48"/>
    <p:sldId id="835" r:id="rId49"/>
    <p:sldId id="831" r:id="rId50"/>
    <p:sldId id="838" r:id="rId51"/>
    <p:sldId id="762" r:id="rId52"/>
    <p:sldId id="841" r:id="rId53"/>
    <p:sldId id="842" r:id="rId54"/>
    <p:sldId id="843" r:id="rId55"/>
    <p:sldId id="844" r:id="rId56"/>
    <p:sldId id="846" r:id="rId57"/>
    <p:sldId id="847" r:id="rId58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/>
  <p:cmAuthor id="2" name="Bob Vachon" initials="BV" lastIdx="24" clrIdx="2"/>
  <p:cmAuthor id="3" name="geekette" initials="g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inimized">
    <p:restoredLeft sz="13431" autoAdjust="0"/>
    <p:restoredTop sz="81227" autoAdjust="0"/>
  </p:normalViewPr>
  <p:slideViewPr>
    <p:cSldViewPr snapToGrid="0" showGuides="1">
      <p:cViewPr varScale="1">
        <p:scale>
          <a:sx n="108" d="100"/>
          <a:sy n="108" d="100"/>
        </p:scale>
        <p:origin x="1186" y="46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-3468" y="3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pPr/>
              <a:t>8/24/2020</a:t>
            </a:fld>
            <a:endParaRPr lang="es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Introducción a Networks v6.0</a:t>
            </a:r>
          </a:p>
          <a:p>
            <a:pPr>
              <a:buFontTx/>
              <a:buNone/>
            </a:pPr>
            <a:r>
              <a:rPr lang="es-ES" sz="1200" b="0" dirty="0"/>
              <a:t>Capítulo 7: Asignación de direcciones IP</a:t>
            </a:r>
            <a:endParaRPr lang="es-ES" b="0" dirty="0"/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255421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Direcciones de red 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7.1.2 – Estructura de una dirección IPv4</a:t>
            </a:r>
          </a:p>
          <a:p>
            <a:r>
              <a:rPr lang="es-ES" dirty="0">
                <a:latin typeface="Arial" charset="0"/>
              </a:rPr>
              <a:t>7.1.2.1 – </a:t>
            </a:r>
            <a:r>
              <a:rPr lang="es-ES" b="0" dirty="0"/>
              <a:t>Porciones de red y de host</a:t>
            </a:r>
            <a:endParaRPr lang="es-E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</p:spPr>
        <p:txBody>
          <a:bodyPr/>
          <a:lstStyle/>
          <a:p>
            <a:fld id="{5641018C-6CAF-B84E-B92C-ECB119457FBA}" type="slidenum">
              <a:rPr lang="en-US" smtClean="0"/>
              <a:pPr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96080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Direcciones de red 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7.1.2 – Estructura de una dirección IPv4</a:t>
            </a:r>
          </a:p>
          <a:p>
            <a:r>
              <a:rPr lang="es-ES" dirty="0">
                <a:latin typeface="Arial" charset="0"/>
              </a:rPr>
              <a:t>7.1.2.2 – </a:t>
            </a:r>
            <a:r>
              <a:rPr lang="es-ES" b="0" dirty="0"/>
              <a:t>La máscara de subred</a:t>
            </a:r>
            <a:endParaRPr lang="es-E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</p:spPr>
        <p:txBody>
          <a:bodyPr/>
          <a:lstStyle/>
          <a:p>
            <a:fld id="{5641018C-6CAF-B84E-B92C-ECB119457FBA}" type="slidenum">
              <a:rPr lang="en-US" smtClean="0"/>
              <a:pPr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62280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Direcciones de red 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7.1.2 – Estructura de una dirección IPv4</a:t>
            </a:r>
          </a:p>
          <a:p>
            <a:r>
              <a:rPr lang="es-ES" dirty="0">
                <a:latin typeface="Arial" charset="0"/>
              </a:rPr>
              <a:t>7.1.2.2 – </a:t>
            </a:r>
            <a:r>
              <a:rPr lang="es-ES" b="0" dirty="0"/>
              <a:t>La máscara de subred (continuación)</a:t>
            </a:r>
            <a:endParaRPr lang="es-E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</p:spPr>
        <p:txBody>
          <a:bodyPr/>
          <a:lstStyle/>
          <a:p>
            <a:fld id="{5641018C-6CAF-B84E-B92C-ECB119457FBA}" type="slidenum">
              <a:rPr lang="en-US" smtClean="0"/>
              <a:pPr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53110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Direcciones de red 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7.1.2 – Estructura de una dirección IPv4</a:t>
            </a:r>
          </a:p>
          <a:p>
            <a:r>
              <a:rPr lang="es-ES" dirty="0">
                <a:latin typeface="Arial" charset="0"/>
              </a:rPr>
              <a:t>7.1.2.3 –</a:t>
            </a:r>
            <a:r>
              <a:rPr lang="es-ES" b="0" dirty="0"/>
              <a:t> AND lógico</a:t>
            </a:r>
            <a:endParaRPr lang="es-E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</p:spPr>
        <p:txBody>
          <a:bodyPr/>
          <a:lstStyle/>
          <a:p>
            <a:fld id="{5641018C-6CAF-B84E-B92C-ECB119457FBA}" type="slidenum">
              <a:rPr lang="en-US" smtClean="0"/>
              <a:pPr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290156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Direcciones de red 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7.1.2 – Estructura de una dirección IPv4</a:t>
            </a:r>
          </a:p>
          <a:p>
            <a:r>
              <a:rPr lang="es-ES" dirty="0">
                <a:latin typeface="Arial" charset="0"/>
              </a:rPr>
              <a:t>7.1.2.5 –</a:t>
            </a:r>
            <a:r>
              <a:rPr lang="es-ES" b="0" dirty="0"/>
              <a:t> La longitud de prefijo</a:t>
            </a:r>
            <a:endParaRPr lang="es-E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</p:spPr>
        <p:txBody>
          <a:bodyPr/>
          <a:lstStyle/>
          <a:p>
            <a:fld id="{5641018C-6CAF-B84E-B92C-ECB119457FBA}" type="slidenum">
              <a:rPr lang="en-US" smtClean="0"/>
              <a:pPr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689443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Direcciones de red 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7.1.2 – Estructura de una dirección IPv4</a:t>
            </a:r>
          </a:p>
          <a:p>
            <a:r>
              <a:rPr lang="es-ES" dirty="0">
                <a:latin typeface="Arial" charset="0"/>
              </a:rPr>
              <a:t>7.1.2.6 –</a:t>
            </a:r>
            <a:r>
              <a:rPr lang="es-ES" b="0" dirty="0"/>
              <a:t> Direcciones red, host y difusión</a:t>
            </a:r>
            <a:endParaRPr lang="es-E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</p:spPr>
        <p:txBody>
          <a:bodyPr/>
          <a:lstStyle/>
          <a:p>
            <a:fld id="{5641018C-6CAF-B84E-B92C-ECB119457FBA}" type="slidenum">
              <a:rPr lang="en-US" smtClean="0"/>
              <a:pPr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949930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Direcciones de red 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7.1.3 – Unidifusión, difusión y multidifusión IPv4</a:t>
            </a:r>
          </a:p>
          <a:p>
            <a:r>
              <a:rPr lang="es-ES" dirty="0">
                <a:latin typeface="Arial" charset="0"/>
              </a:rPr>
              <a:t>7.1.3.1 –</a:t>
            </a:r>
            <a:r>
              <a:rPr lang="es-ES" b="0" dirty="0"/>
              <a:t> Asignación de direcciones IPv4 estáticas a un host</a:t>
            </a:r>
            <a:endParaRPr lang="es-E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</p:spPr>
        <p:txBody>
          <a:bodyPr/>
          <a:lstStyle/>
          <a:p>
            <a:fld id="{5641018C-6CAF-B84E-B92C-ECB119457FBA}" type="slidenum">
              <a:rPr lang="en-US" smtClean="0"/>
              <a:pPr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85883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Direcciones de red 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7.1.3 – Unidifusión, difusión y multidifusión IPv4</a:t>
            </a:r>
          </a:p>
          <a:p>
            <a:r>
              <a:rPr lang="es-ES" dirty="0">
                <a:latin typeface="Arial" charset="0"/>
              </a:rPr>
              <a:t>7.1.3.2 –</a:t>
            </a:r>
            <a:r>
              <a:rPr lang="es-ES" b="0" dirty="0"/>
              <a:t> Asignación de direcciones IPv4 dinámicas a un host</a:t>
            </a:r>
            <a:endParaRPr lang="es-E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</p:spPr>
        <p:txBody>
          <a:bodyPr/>
          <a:lstStyle/>
          <a:p>
            <a:fld id="{5641018C-6CAF-B84E-B92C-ECB119457FBA}" type="slidenum">
              <a:rPr lang="en-US" smtClean="0"/>
              <a:pPr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4659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Direcciones de red 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7.1.3 – Unidifusión, difusión y multidifusión IPv4</a:t>
            </a:r>
          </a:p>
          <a:p>
            <a:r>
              <a:rPr lang="es-ES" dirty="0">
                <a:latin typeface="Arial" charset="0"/>
              </a:rPr>
              <a:t>7.1.3.3 –</a:t>
            </a:r>
            <a:r>
              <a:rPr lang="es-ES" b="0" dirty="0"/>
              <a:t> Comunicación IPv4</a:t>
            </a:r>
            <a:endParaRPr lang="es-E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</p:spPr>
        <p:txBody>
          <a:bodyPr/>
          <a:lstStyle/>
          <a:p>
            <a:fld id="{5641018C-6CAF-B84E-B92C-ECB119457FBA}" type="slidenum">
              <a:rPr lang="en-US" smtClean="0"/>
              <a:pPr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931582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Direcciones de red 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7.1.3 – Unidifusión, difusión y multidifusión IPv4</a:t>
            </a:r>
          </a:p>
          <a:p>
            <a:r>
              <a:rPr lang="es-ES" dirty="0">
                <a:latin typeface="Arial" charset="0"/>
              </a:rPr>
              <a:t>7.1.3.4 –</a:t>
            </a:r>
            <a:r>
              <a:rPr lang="es-ES" b="0" dirty="0"/>
              <a:t> Transmisión de unidifusión</a:t>
            </a:r>
            <a:endParaRPr lang="es-E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</p:spPr>
        <p:txBody>
          <a:bodyPr/>
          <a:lstStyle/>
          <a:p>
            <a:fld id="{5641018C-6CAF-B84E-B92C-ECB119457FBA}" type="slidenum">
              <a:rPr lang="en-US" smtClean="0"/>
              <a:pPr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9388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s-ES" sz="1200" b="0" dirty="0"/>
              <a:t>7 – Direccionamiento IP</a:t>
            </a:r>
          </a:p>
          <a:p>
            <a:pPr>
              <a:buFontTx/>
              <a:buNone/>
            </a:pPr>
            <a:r>
              <a:rPr lang="es-ES" sz="1200" b="0" dirty="0"/>
              <a:t>7.1 – Direcciones de red IPv4</a:t>
            </a:r>
            <a:endParaRPr lang="es-ES" b="0" dirty="0"/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Direcciones de red 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7.1.3 – Unidifusión, difusión y multidifusión IPv4</a:t>
            </a:r>
          </a:p>
          <a:p>
            <a:r>
              <a:rPr lang="es-ES" dirty="0">
                <a:latin typeface="Arial" charset="0"/>
              </a:rPr>
              <a:t>7.1.3.5 –</a:t>
            </a:r>
            <a:r>
              <a:rPr lang="es-ES"/>
              <a:t> </a:t>
            </a:r>
            <a:r>
              <a:rPr lang="es-ES" b="0" dirty="0"/>
              <a:t>Transmisión de difusión</a:t>
            </a:r>
            <a:endParaRPr lang="es-E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</p:spPr>
        <p:txBody>
          <a:bodyPr/>
          <a:lstStyle/>
          <a:p>
            <a:fld id="{5641018C-6CAF-B84E-B92C-ECB119457FBA}" type="slidenum">
              <a:rPr lang="en-US" smtClean="0"/>
              <a:pPr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822552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Direcciones de red 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7.1.3 – Unidifusión, difusión y multidifusión IPv4</a:t>
            </a:r>
          </a:p>
          <a:p>
            <a:r>
              <a:rPr lang="es-ES" dirty="0">
                <a:latin typeface="Arial" charset="0"/>
              </a:rPr>
              <a:t>7.1.3.6 – </a:t>
            </a:r>
            <a:r>
              <a:rPr lang="es-ES" b="0" dirty="0"/>
              <a:t>Transmisión multidifusión</a:t>
            </a:r>
            <a:endParaRPr lang="es-E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</p:spPr>
        <p:txBody>
          <a:bodyPr/>
          <a:lstStyle/>
          <a:p>
            <a:fld id="{5641018C-6CAF-B84E-B92C-ECB119457FBA}" type="slidenum">
              <a:rPr lang="en-US" smtClean="0"/>
              <a:pPr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06356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7.1 – Direcciones de red IPv4</a:t>
            </a:r>
          </a:p>
          <a:p>
            <a:r>
              <a:rPr lang="es-ES"/>
              <a:t>7.1.4 – Tipos de direcciones IPv4</a:t>
            </a:r>
          </a:p>
          <a:p>
            <a:r>
              <a:rPr lang="es-ES"/>
              <a:t>7.1.4.1 – Direcciones IPv4 públicas y privadas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28472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7.1 – Direcciones de red IPv4</a:t>
            </a:r>
          </a:p>
          <a:p>
            <a:r>
              <a:rPr lang="es-ES"/>
              <a:t>7.1.4 – Tipos de direcciones IPv4</a:t>
            </a:r>
          </a:p>
          <a:p>
            <a:r>
              <a:rPr lang="es-ES"/>
              <a:t>7.1.4.3 – Direcciones IPv4 de usuarios especiales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804647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7.1 – Direcciones de red IPv4</a:t>
            </a:r>
          </a:p>
          <a:p>
            <a:r>
              <a:rPr lang="es-ES"/>
              <a:t>7.1.4 – Tipos de direcciones IPv4</a:t>
            </a:r>
          </a:p>
          <a:p>
            <a:r>
              <a:rPr lang="es-ES"/>
              <a:t>7.1.4.4 – Direccionamiento con clase antigua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257755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7.1 – Direcciones de red IPv4</a:t>
            </a:r>
          </a:p>
          <a:p>
            <a:r>
              <a:rPr lang="es-ES"/>
              <a:t>7.1.4 – Tipos de direcciones IPv4</a:t>
            </a:r>
          </a:p>
          <a:p>
            <a:r>
              <a:rPr lang="es-ES"/>
              <a:t>7.1.4.6 – Direccionamiento sin clase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753128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7.1 – Direcciones de red IPv4</a:t>
            </a:r>
          </a:p>
          <a:p>
            <a:r>
              <a:rPr lang="es-ES"/>
              <a:t>7.1.4 – Tipos de direcciones IPv4</a:t>
            </a:r>
          </a:p>
          <a:p>
            <a:r>
              <a:rPr lang="es-ES"/>
              <a:t>7.1.4.7 – Asignación de direcciones IP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26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92644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s-ES" sz="1200" b="0" dirty="0"/>
              <a:t>7 – Direccionamiento IP</a:t>
            </a:r>
          </a:p>
          <a:p>
            <a:pPr>
              <a:buFontTx/>
              <a:buNone/>
            </a:pPr>
            <a:r>
              <a:rPr lang="es-ES" sz="1200" b="0" dirty="0"/>
              <a:t>7.2 – Direcciones de red IPv6</a:t>
            </a:r>
            <a:endParaRPr lang="es-ES" b="0" dirty="0"/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27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500214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7.2 – Direcciones de red IPv6</a:t>
            </a:r>
          </a:p>
          <a:p>
            <a:r>
              <a:rPr lang="es-ES"/>
              <a:t>7.2.1 – Problemas con IPv4</a:t>
            </a:r>
          </a:p>
          <a:p>
            <a:r>
              <a:rPr lang="es-ES"/>
              <a:t>7.2.1.1 – Necesidad de utilizar IPv6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28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26218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7.2 – Direcciones de red IPv6</a:t>
            </a:r>
          </a:p>
          <a:p>
            <a:r>
              <a:rPr lang="es-ES"/>
              <a:t>7.2.1 – Problemas con IPv4</a:t>
            </a:r>
          </a:p>
          <a:p>
            <a:r>
              <a:rPr lang="es-ES"/>
              <a:t>7.2.1.2 – Coexistencia de IPv4 e IPv6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29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29422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b="0" dirty="0"/>
              <a:t>7.1 – Direcciones de red 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7.1.1 – Conversión entre notación binaria y decimal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7.1.1.1 – Direcciones IPv4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</p:spPr>
        <p:txBody>
          <a:bodyPr/>
          <a:lstStyle/>
          <a:p>
            <a:fld id="{5641018C-6CAF-B84E-B92C-ECB119457FBA}" type="slidenum">
              <a:rPr lang="en-US" smtClean="0"/>
              <a:pPr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7.2 – Direcciones de red IPv6</a:t>
            </a:r>
          </a:p>
          <a:p>
            <a:r>
              <a:rPr lang="es-ES"/>
              <a:t>7.2.2 – Direccionamiento IPv6</a:t>
            </a:r>
          </a:p>
          <a:p>
            <a:r>
              <a:rPr lang="es-ES"/>
              <a:t>7.2.2.1 – Representación de dirección IPv6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30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624502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7.2 – Direcciones de red IPv6</a:t>
            </a:r>
          </a:p>
          <a:p>
            <a:r>
              <a:rPr lang="es-ES"/>
              <a:t>7.2.2 – Direccionamiento IPv6</a:t>
            </a:r>
          </a:p>
          <a:p>
            <a:r>
              <a:rPr lang="es-ES"/>
              <a:t>7.2.2.1 – Representación de dirección IPv6 (continuación)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995960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7.2 – Direcciones de red IPv6</a:t>
            </a:r>
          </a:p>
          <a:p>
            <a:r>
              <a:rPr lang="es-ES"/>
              <a:t>7.2.2 – Direccionamiento IPv6</a:t>
            </a:r>
          </a:p>
          <a:p>
            <a:r>
              <a:rPr lang="es-ES"/>
              <a:t>7.2.2.2 – Regla 1: Omitir los ceros iniciales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32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30481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7.2 – Direcciones de red IPv6</a:t>
            </a:r>
          </a:p>
          <a:p>
            <a:r>
              <a:rPr lang="es-ES"/>
              <a:t>7.2.2 – Direccionamiento IPv6</a:t>
            </a:r>
          </a:p>
          <a:p>
            <a:r>
              <a:rPr lang="es-ES"/>
              <a:t>7.2.2.3 – Regla 2: Omitir los segmentos de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33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795236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7.2 – Direcciones de red IPv6</a:t>
            </a:r>
          </a:p>
          <a:p>
            <a:r>
              <a:rPr lang="es-ES"/>
              <a:t>7.2.2 – Direccionamiento IPv6</a:t>
            </a:r>
          </a:p>
          <a:p>
            <a:r>
              <a:rPr lang="es-ES"/>
              <a:t>7.2.2.3 – Regla 2: Omitir los segmentos de 0 (continuación)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34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134674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7.2 – Direcciones de red IPv6</a:t>
            </a:r>
          </a:p>
          <a:p>
            <a:r>
              <a:rPr lang="es-ES"/>
              <a:t>7.2.3 – Tipos de direcciones IPv6</a:t>
            </a:r>
          </a:p>
          <a:p>
            <a:r>
              <a:rPr lang="es-ES"/>
              <a:t>7.2.3.1 – Tipos de direcciones IPv6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35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1185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7.2 – Direcciones de red IPv6</a:t>
            </a:r>
          </a:p>
          <a:p>
            <a:r>
              <a:rPr lang="es-ES"/>
              <a:t>7.2.3 – Tipos de direcciones IPv6</a:t>
            </a:r>
          </a:p>
          <a:p>
            <a:r>
              <a:rPr lang="es-ES"/>
              <a:t>7.2.3.2 – Longitud de prefijo IPv6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36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75722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7.2 – Direcciones de red IPv6</a:t>
            </a:r>
          </a:p>
          <a:p>
            <a:r>
              <a:rPr lang="es-ES"/>
              <a:t>7.2.3 – Tipos de direcciones IPv6</a:t>
            </a:r>
          </a:p>
          <a:p>
            <a:r>
              <a:rPr lang="es-ES"/>
              <a:t>7.2.3.3 – Direcciones de unidifusión IPv6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37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75399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7.2 – Direcciones de red IPv6</a:t>
            </a:r>
          </a:p>
          <a:p>
            <a:r>
              <a:rPr lang="es-ES"/>
              <a:t>7.2.3 – Tipos de direcciones IPv6</a:t>
            </a:r>
          </a:p>
          <a:p>
            <a:r>
              <a:rPr lang="es-ES"/>
              <a:t>7.2.3.4 – Direcciones de unidifusión IPv6 link-local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38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2832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7.2 – Direcciones de red IPv6</a:t>
            </a:r>
          </a:p>
          <a:p>
            <a:r>
              <a:rPr lang="es-ES" dirty="0"/>
              <a:t>7.2.4 – Direcciones IPv6 de unidifusión</a:t>
            </a:r>
          </a:p>
          <a:p>
            <a:r>
              <a:rPr lang="es-ES" dirty="0"/>
              <a:t>7.2.4.1 </a:t>
            </a:r>
            <a:r>
              <a:rPr lang="es-ES" dirty="0">
                <a:latin typeface="Arial" charset="0"/>
              </a:rPr>
              <a:t>– </a:t>
            </a:r>
            <a:r>
              <a:rPr lang="es-ES" dirty="0"/>
              <a:t>Estructura de una dirección de unidifusión global IPv6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39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81836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b="0" dirty="0"/>
              <a:t>7.1 – Direcciones de red IPv4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7.1.1 – Conversión entre notación binaria y decimal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7.1.1.1 – Direcciones IPv4 (cont.)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</p:spPr>
        <p:txBody>
          <a:bodyPr/>
          <a:lstStyle/>
          <a:p>
            <a:fld id="{5641018C-6CAF-B84E-B92C-ECB119457FBA}" type="slidenum">
              <a:rPr lang="en-US" smtClean="0"/>
              <a:pPr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777791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7.2 – Direcciones de red IPv6</a:t>
            </a:r>
          </a:p>
          <a:p>
            <a:r>
              <a:rPr lang="es-ES"/>
              <a:t>7.2.4 – Direcciones IPv6 de unidifusión</a:t>
            </a:r>
          </a:p>
          <a:p>
            <a:r>
              <a:rPr lang="es-ES"/>
              <a:t>7.2.4.2 – Configuración estática de una dirección de unidifusión global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40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519838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7.2 – Direcciones de red IPv6</a:t>
            </a:r>
          </a:p>
          <a:p>
            <a:r>
              <a:rPr lang="es-ES"/>
              <a:t>7.2.4 – Direcciones IPv6 de unidifusión</a:t>
            </a:r>
          </a:p>
          <a:p>
            <a:r>
              <a:rPr lang="es-ES"/>
              <a:t>7.2.4.2 – Configuración estática de una dirección de unidifusión global (continuación)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41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252173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7.2 – Direcciones de red IPv6</a:t>
            </a:r>
          </a:p>
          <a:p>
            <a:r>
              <a:rPr lang="es-ES"/>
              <a:t>7.2.4 – Direcciones IPv6 de unidifusión</a:t>
            </a:r>
          </a:p>
          <a:p>
            <a:r>
              <a:rPr lang="es-ES"/>
              <a:t>7.2.4.3 – Configuración dinámica: SLAAC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42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755469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7.2 – Direcciones de red IPv6</a:t>
            </a:r>
          </a:p>
          <a:p>
            <a:r>
              <a:rPr lang="es-ES"/>
              <a:t>7.2.4 – Direcciones IPv6 de unidifusión</a:t>
            </a:r>
          </a:p>
          <a:p>
            <a:r>
              <a:rPr lang="es-ES"/>
              <a:t>7.2.4.4 – Configuración dinámica: DHCPv6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43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893214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7.2 – Direcciones de red IPv6</a:t>
            </a:r>
          </a:p>
          <a:p>
            <a:r>
              <a:rPr lang="es-ES"/>
              <a:t>7.2.4 – Direcciones IPv6 de unidifusión</a:t>
            </a:r>
          </a:p>
          <a:p>
            <a:r>
              <a:rPr lang="es-ES"/>
              <a:t>7.2.4.5 – Proceso EUI-64 y generación aleatoria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44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804197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7.2 – Direcciones de red IPv6</a:t>
            </a:r>
          </a:p>
          <a:p>
            <a:r>
              <a:rPr lang="es-ES" dirty="0"/>
              <a:t>7.2.4 – Direcciones IPv6 de unidifusión</a:t>
            </a:r>
          </a:p>
          <a:p>
            <a:r>
              <a:rPr lang="es-ES" dirty="0"/>
              <a:t>7.2.4.5 </a:t>
            </a:r>
            <a:r>
              <a:rPr lang="es-ES" dirty="0">
                <a:latin typeface="Arial" charset="0"/>
              </a:rPr>
              <a:t>– </a:t>
            </a:r>
            <a:r>
              <a:rPr lang="es-ES" dirty="0"/>
              <a:t>Proceso EUI-64 y generación aleatoria (continuación)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45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84438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7.2 – Direcciones de red IPv6</a:t>
            </a:r>
          </a:p>
          <a:p>
            <a:r>
              <a:rPr lang="es-ES"/>
              <a:t>7.2.4 – Direcciones IPv6 de unidifusión</a:t>
            </a:r>
          </a:p>
          <a:p>
            <a:r>
              <a:rPr lang="es-ES"/>
              <a:t>7.2.4.6 – Direcciones link-local dinámicas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46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31293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7.2 – Direcciones de red IPv6</a:t>
            </a:r>
          </a:p>
          <a:p>
            <a:r>
              <a:rPr lang="es-ES"/>
              <a:t>7.2.4 – Direcciones IPv6 de unidifusión</a:t>
            </a:r>
          </a:p>
          <a:p>
            <a:r>
              <a:rPr lang="es-ES"/>
              <a:t>7.2.4.7 – Direcciones link-local estáticas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47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392701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7.2 – Direcciones de red IPv6</a:t>
            </a:r>
          </a:p>
          <a:p>
            <a:r>
              <a:rPr lang="es-ES"/>
              <a:t>7.2.4 – Direcciones IPv6 de unidifusión</a:t>
            </a:r>
          </a:p>
          <a:p>
            <a:r>
              <a:rPr lang="es-ES"/>
              <a:t>7.2.4.8 – Verificación de la configuración de la dirección IPv6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48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20244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7.2 – Direcciones de red IPv6</a:t>
            </a:r>
          </a:p>
          <a:p>
            <a:r>
              <a:rPr lang="es-ES"/>
              <a:t>7.2.5 – Direcciones IPv6 de multidifusión</a:t>
            </a:r>
          </a:p>
          <a:p>
            <a:r>
              <a:rPr lang="es-ES"/>
              <a:t>7.2.5.1 – Direcciones de multidifusión IPv6 asignadas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49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23505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Direcciones de red 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7.1.1 – Conversión entre notación binaria y decimal</a:t>
            </a:r>
          </a:p>
          <a:p>
            <a:r>
              <a:rPr lang="es-ES" dirty="0">
                <a:latin typeface="Arial" charset="0"/>
              </a:rPr>
              <a:t>7.1.1.3 – </a:t>
            </a:r>
            <a:r>
              <a:rPr lang="es-ES" b="0" dirty="0"/>
              <a:t>Notación de posición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</p:spPr>
        <p:txBody>
          <a:bodyPr/>
          <a:lstStyle/>
          <a:p>
            <a:fld id="{5641018C-6CAF-B84E-B92C-ECB119457FBA}" type="slidenum">
              <a:rPr lang="en-US" smtClean="0"/>
              <a:pPr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284805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7.2 – Direcciones de red IPv6</a:t>
            </a:r>
          </a:p>
          <a:p>
            <a:r>
              <a:rPr lang="es-ES"/>
              <a:t>7.2.5 – Direcciones IPv6 de multidifusión</a:t>
            </a:r>
          </a:p>
          <a:p>
            <a:r>
              <a:rPr lang="es-ES"/>
              <a:t>7.2.5.2 – Direcciones de multidifusión IPv6 de nodo solicitado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50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307254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s-ES" sz="1200" b="0" dirty="0"/>
              <a:t>7 – Direccionamiento IP</a:t>
            </a:r>
          </a:p>
          <a:p>
            <a:pPr>
              <a:buFontTx/>
              <a:buNone/>
            </a:pPr>
            <a:r>
              <a:rPr lang="es-ES" sz="1200" b="0" dirty="0"/>
              <a:t>7.3 – Verificación de conectividad</a:t>
            </a:r>
            <a:endParaRPr lang="es-ES" b="0" dirty="0"/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51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979326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7.3 – Verificación de conectividad</a:t>
            </a:r>
          </a:p>
          <a:p>
            <a:r>
              <a:rPr lang="es-ES"/>
              <a:t>7.3.1 – ICMP</a:t>
            </a:r>
          </a:p>
          <a:p>
            <a:r>
              <a:rPr lang="es-ES"/>
              <a:t>7.3.1.1 – ICMPv4 e ICMPv6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52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314227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7.3 – Verificación de conectividad</a:t>
            </a:r>
          </a:p>
          <a:p>
            <a:r>
              <a:rPr lang="es-ES"/>
              <a:t>7.3.1 – ICMP</a:t>
            </a:r>
          </a:p>
          <a:p>
            <a:r>
              <a:rPr lang="es-ES"/>
              <a:t>7.3.1.2 – Mensajes de solicitud y de anuncio de router de ICMPv6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53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2524712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7.3 – Verificación de conectividad</a:t>
            </a:r>
          </a:p>
          <a:p>
            <a:r>
              <a:rPr lang="es-ES"/>
              <a:t>7.3.2 – Pruebas y verificación</a:t>
            </a:r>
          </a:p>
          <a:p>
            <a:r>
              <a:rPr lang="es-ES"/>
              <a:t>7.3.2.1 – Ping: Prueba de la pila local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54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131150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7.3 – Verificación de conectividad</a:t>
            </a:r>
          </a:p>
          <a:p>
            <a:r>
              <a:rPr lang="es-ES"/>
              <a:t>7.3.2 – Pruebas y verificación</a:t>
            </a:r>
          </a:p>
          <a:p>
            <a:r>
              <a:rPr lang="es-ES"/>
              <a:t>7.3.2.2 – Ping: Prueba de la conectividad a la LAN local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55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046848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7.3 – Verificación de conectividad</a:t>
            </a:r>
          </a:p>
          <a:p>
            <a:r>
              <a:rPr lang="es-ES" dirty="0"/>
              <a:t>7.3.2 – Pruebas y verificación</a:t>
            </a:r>
          </a:p>
          <a:p>
            <a:r>
              <a:rPr lang="es-ES" dirty="0"/>
              <a:t>7.3.2.3 </a:t>
            </a:r>
            <a:r>
              <a:rPr lang="es-ES" dirty="0">
                <a:latin typeface="Arial" charset="0"/>
              </a:rPr>
              <a:t>–</a:t>
            </a:r>
            <a:r>
              <a:rPr lang="es-ES" dirty="0"/>
              <a:t> Ping: Prueba de la conectividad a una red remota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56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4131482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7.3 – Verificación de conectividad</a:t>
            </a:r>
          </a:p>
          <a:p>
            <a:r>
              <a:rPr lang="es-ES"/>
              <a:t>7.3.2 – Pruebas y verificación</a:t>
            </a:r>
          </a:p>
          <a:p>
            <a:r>
              <a:rPr lang="es-ES"/>
              <a:t>7.3.2.4 – Traceroute: Prueba de la ruta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57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5405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Direcciones de red 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7.1.1 – Conversión entre notación binaria y decimal</a:t>
            </a:r>
          </a:p>
          <a:p>
            <a:r>
              <a:rPr lang="es-ES" dirty="0">
                <a:latin typeface="Arial" charset="0"/>
              </a:rPr>
              <a:t>7.1.1.3 – </a:t>
            </a:r>
            <a:r>
              <a:rPr lang="es-ES" b="0" dirty="0"/>
              <a:t>Notación de posición (continuación)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</p:spPr>
        <p:txBody>
          <a:bodyPr/>
          <a:lstStyle/>
          <a:p>
            <a:fld id="{5641018C-6CAF-B84E-B92C-ECB119457FBA}" type="slidenum">
              <a:rPr lang="en-US" smtClean="0"/>
              <a:pPr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8295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Direcciones de red 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7.1.1 – Conversión entre notación binaria y decimal</a:t>
            </a:r>
          </a:p>
          <a:p>
            <a:r>
              <a:rPr lang="es-ES" dirty="0">
                <a:latin typeface="Arial" charset="0"/>
              </a:rPr>
              <a:t>7.1.1.4 – Conversión de sistema binario a decimal</a:t>
            </a:r>
            <a:endParaRPr lang="es-E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</p:spPr>
        <p:txBody>
          <a:bodyPr/>
          <a:lstStyle/>
          <a:p>
            <a:fld id="{5641018C-6CAF-B84E-B92C-ECB119457FBA}" type="slidenum">
              <a:rPr lang="en-US" smtClean="0"/>
              <a:pPr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54804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Direcciones de red 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7.1.1 – Conversión entre notación binaria y decimal</a:t>
            </a:r>
          </a:p>
          <a:p>
            <a:r>
              <a:rPr lang="es-ES" dirty="0">
                <a:latin typeface="Arial" charset="0"/>
              </a:rPr>
              <a:t>7.1.1.6 – </a:t>
            </a:r>
            <a:r>
              <a:rPr lang="es-ES" b="0" dirty="0"/>
              <a:t>Conversión de sistema decimal a binario</a:t>
            </a:r>
            <a:endParaRPr lang="es-E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</p:spPr>
        <p:txBody>
          <a:bodyPr/>
          <a:lstStyle/>
          <a:p>
            <a:fld id="{5641018C-6CAF-B84E-B92C-ECB119457FBA}" type="slidenum">
              <a:rPr lang="en-US" smtClean="0"/>
              <a:pPr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52673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Direcciones de red 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7.1.1 – Conversión entre notación binaria y decimal</a:t>
            </a:r>
          </a:p>
          <a:p>
            <a:r>
              <a:rPr lang="es-ES" dirty="0">
                <a:latin typeface="Arial" charset="0"/>
              </a:rPr>
              <a:t>7.1.1.7 – </a:t>
            </a:r>
            <a:r>
              <a:rPr lang="es-ES" b="0" dirty="0"/>
              <a:t>Ejemplos de conversión de sistema decimal a binario</a:t>
            </a:r>
            <a:endParaRPr lang="es-E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</p:spPr>
        <p:txBody>
          <a:bodyPr/>
          <a:lstStyle/>
          <a:p>
            <a:fld id="{5641018C-6CAF-B84E-B92C-ECB119457FBA}" type="slidenum">
              <a:rPr lang="en-US" smtClean="0"/>
              <a:pPr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54187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‹Nº›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s-E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4824000" y="4741653"/>
            <a:ext cx="360000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6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© 2016 Cisco y/o sus filiales. Todos los derechos reservados. Información confidencial de Cisco.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s-E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4824000" y="4741653"/>
            <a:ext cx="360000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600" dirty="0">
                <a:solidFill>
                  <a:schemeClr val="accent3">
                    <a:lumMod val="85000"/>
                  </a:schemeClr>
                </a:solidFill>
                <a:latin typeface="+mn-lt"/>
              </a:rPr>
              <a:t>© 2016 Cisco y/o sus filiales. Todos los derechos reservados. Información confidencial de Cisco.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25765" y="1765251"/>
            <a:ext cx="6426939" cy="1180229"/>
          </a:xfrm>
        </p:spPr>
        <p:txBody>
          <a:bodyPr/>
          <a:lstStyle/>
          <a:p>
            <a:r>
              <a:rPr lang="es-ES" dirty="0"/>
              <a:t>Asignación de direcciones IP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3291" y="3827135"/>
            <a:ext cx="3847451" cy="902174"/>
          </a:xfrm>
        </p:spPr>
        <p:txBody>
          <a:bodyPr/>
          <a:lstStyle/>
          <a:p>
            <a:r>
              <a:rPr lang="es-ES" b="1" dirty="0"/>
              <a:t>Universidad Católica Boliviana – Cochabamba</a:t>
            </a:r>
          </a:p>
          <a:p>
            <a:r>
              <a:rPr lang="es-ES" b="1" dirty="0"/>
              <a:t>SIS 233 REDES DE COMPUTADORAS II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365047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966" y="798944"/>
            <a:ext cx="3434575" cy="2877711"/>
          </a:xfrm>
        </p:spPr>
        <p:txBody>
          <a:bodyPr>
            <a:spAutoFit/>
          </a:bodyPr>
          <a:lstStyle/>
          <a:p>
            <a:r>
              <a:rPr lang="es-ES" sz="1600" dirty="0"/>
              <a:t>Una dirección IPv4 es jerárquica.</a:t>
            </a:r>
          </a:p>
          <a:p>
            <a:pPr lvl="1"/>
            <a:r>
              <a:rPr lang="es-ES" dirty="0"/>
              <a:t>Consta de una porción de red y una porción de host.</a:t>
            </a:r>
          </a:p>
          <a:p>
            <a:r>
              <a:rPr lang="es-ES" sz="1600" dirty="0"/>
              <a:t>La porción de red de todos los dispositivos en la misma red debe ser idéntica.</a:t>
            </a:r>
          </a:p>
          <a:p>
            <a:r>
              <a:rPr lang="es-ES" sz="1600" dirty="0"/>
              <a:t>La máscara de subred permite a los dispositivos identificar la porción de red y la porción de host.</a:t>
            </a:r>
            <a:endParaRPr lang="es-ES" sz="14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Estructura de una dirección IPv4</a:t>
            </a:r>
            <a:br>
              <a:rPr lang="es-ES" dirty="0"/>
            </a:br>
            <a:r>
              <a:rPr lang="es-ES" dirty="0"/>
              <a:t>Porciones de red y de host</a:t>
            </a:r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886" y="1185464"/>
            <a:ext cx="4864593" cy="178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8517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279027" y="798944"/>
            <a:ext cx="4483473" cy="2146742"/>
          </a:xfrm>
        </p:spPr>
        <p:txBody>
          <a:bodyPr wrap="square">
            <a:spAutoFit/>
          </a:bodyPr>
          <a:lstStyle/>
          <a:p>
            <a:r>
              <a:rPr lang="es-ES" sz="1800" dirty="0"/>
              <a:t>En un host, se deben configurar tres direcciones IPv4:</a:t>
            </a:r>
          </a:p>
          <a:p>
            <a:pPr lvl="1"/>
            <a:r>
              <a:rPr lang="es-ES" sz="1600" dirty="0"/>
              <a:t>dirección IPv4 única del host;</a:t>
            </a:r>
          </a:p>
          <a:p>
            <a:pPr lvl="1"/>
            <a:r>
              <a:rPr lang="es-ES" sz="1600" dirty="0"/>
              <a:t>máscara de subred: identifica la porción de red/host de la dirección IPv4;</a:t>
            </a:r>
          </a:p>
          <a:p>
            <a:pPr lvl="1"/>
            <a:r>
              <a:rPr lang="es-ES" sz="1600" dirty="0"/>
              <a:t>gateway predeterminado: dirección IP de la interfaz de router local.</a:t>
            </a:r>
            <a:endParaRPr lang="es-ES" sz="13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Estructura de una dirección IPv4</a:t>
            </a:r>
            <a:br/>
            <a:r>
              <a:rPr lang="es-ES"/>
              <a:t>La máscara de subred</a:t>
            </a:r>
            <a:endParaRPr lang="es-ES" dirty="0"/>
          </a:p>
        </p:txBody>
      </p:sp>
      <p:pic>
        <p:nvPicPr>
          <p:cNvPr id="5" name="Picture 4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5080" y="696659"/>
            <a:ext cx="3345316" cy="394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54386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Estructura de una dirección IPv4</a:t>
            </a:r>
            <a:br/>
            <a:r>
              <a:rPr lang="es-ES"/>
              <a:t>La máscara de subred (continuación)</a:t>
            </a:r>
            <a:endParaRPr lang="es-ES" dirty="0"/>
          </a:p>
        </p:txBody>
      </p:sp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765" y="1990202"/>
            <a:ext cx="5912377" cy="272879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5358" y="817302"/>
            <a:ext cx="8184603" cy="1231106"/>
          </a:xfrm>
        </p:spPr>
        <p:txBody>
          <a:bodyPr>
            <a:spAutoFit/>
          </a:bodyPr>
          <a:lstStyle/>
          <a:p>
            <a:r>
              <a:rPr lang="es-ES" sz="1600" dirty="0"/>
              <a:t>La dirección IPv4 es comparada con la máscara de subred bit por bit, de izquierda a derecha. </a:t>
            </a:r>
          </a:p>
          <a:p>
            <a:r>
              <a:rPr lang="es-ES" sz="1600" dirty="0"/>
              <a:t>Un 1 en la máscara de subred indica que el bit correspondiente en la dirección IPv4 es un bit de red.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58248566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Estructura de una dirección IPv4</a:t>
            </a:r>
            <a:br/>
            <a:r>
              <a:rPr lang="es-ES"/>
              <a:t>AND lógico</a:t>
            </a:r>
          </a:p>
        </p:txBody>
      </p:sp>
      <p:pic>
        <p:nvPicPr>
          <p:cNvPr id="5" name="Content Placeholder 4" descr="Introduction to Networks - Mozilla Firefox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64994" y="798944"/>
            <a:ext cx="4553936" cy="2698967"/>
          </a:xfrm>
        </p:spPr>
      </p:pic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279" y="3076706"/>
            <a:ext cx="1707480" cy="1328039"/>
          </a:xfrm>
          <a:prstGeom prst="rect">
            <a:avLst/>
          </a:prstGeom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54335" y="798944"/>
            <a:ext cx="3907818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  <a:spAutoFit/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/>
              <a:t>El AND lógico es una de las tres operaciones binarias básicas que se utilizan en la lógica digital.</a:t>
            </a:r>
          </a:p>
          <a:p>
            <a:r>
              <a:rPr lang="es-ES" sz="1800" dirty="0"/>
              <a:t>Se utiliza para determinar la dirección de red.</a:t>
            </a:r>
          </a:p>
          <a:p>
            <a:r>
              <a:rPr lang="es-ES" sz="1800" dirty="0"/>
              <a:t>El AND lógico de dos bits arroja los resultados siguientes:</a:t>
            </a:r>
            <a:endParaRPr lang="es-ES" altLang="en-US" sz="1650" b="1" dirty="0"/>
          </a:p>
        </p:txBody>
      </p:sp>
    </p:spTree>
    <p:extLst>
      <p:ext uri="{BB962C8B-B14F-4D97-AF65-F5344CB8AC3E}">
        <p14:creationId xmlns:p14="http://schemas.microsoft.com/office/powerpoint/2010/main" val="2785873989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Estructura de una dirección IPv4</a:t>
            </a:r>
            <a:br/>
            <a:r>
              <a:rPr lang="es-ES"/>
              <a:t>La longitud de prefijo</a:t>
            </a:r>
            <a:endParaRPr lang="es-E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617029" y="917699"/>
            <a:ext cx="3301340" cy="3100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  <a:spAutoFit/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/>
              <a:t>La longitud de prefijo:</a:t>
            </a:r>
          </a:p>
          <a:p>
            <a:pPr lvl="1"/>
            <a:r>
              <a:rPr lang="es-ES" sz="1600" dirty="0"/>
              <a:t>Es un método más simple para expresar la máscara de subred.</a:t>
            </a:r>
          </a:p>
          <a:p>
            <a:pPr lvl="1"/>
            <a:r>
              <a:rPr lang="es-ES" sz="1600" dirty="0"/>
              <a:t>Es igual a la cantidad de bits de la máscara de subred con el valor 1.</a:t>
            </a:r>
          </a:p>
          <a:p>
            <a:pPr lvl="1"/>
            <a:r>
              <a:rPr lang="es-ES" sz="1600" dirty="0"/>
              <a:t>Se escribe mediante la notación de barra diagonal (/) seguida de la cantidad de bits de red.</a:t>
            </a:r>
            <a:endParaRPr lang="es-ES" altLang="en-US" sz="1650" b="1" dirty="0"/>
          </a:p>
        </p:txBody>
      </p:sp>
      <p:pic>
        <p:nvPicPr>
          <p:cNvPr id="4" name="Content Placeholder 3" descr="Introduction to Networks - Mozilla Firefox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2455" y="917699"/>
            <a:ext cx="5352222" cy="2739901"/>
          </a:xfrm>
        </p:spPr>
      </p:pic>
    </p:spTree>
    <p:extLst>
      <p:ext uri="{BB962C8B-B14F-4D97-AF65-F5344CB8AC3E}">
        <p14:creationId xmlns:p14="http://schemas.microsoft.com/office/powerpoint/2010/main" val="359815012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Estructura de una dirección IPv4</a:t>
            </a:r>
            <a:br/>
            <a:r>
              <a:rPr lang="es-ES"/>
              <a:t>Direcciones de red, host y difusión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453245" y="917699"/>
            <a:ext cx="4524500" cy="3608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  <a:spAutoFit/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/>
              <a:t>Tipos de direcciones en la red 192.168.10.0/24</a:t>
            </a:r>
          </a:p>
          <a:p>
            <a:pPr lvl="1"/>
            <a:r>
              <a:rPr lang="es-ES" sz="1700" dirty="0"/>
              <a:t>Dirección de red: la porción de host se compone de todos ceros (.00000000)</a:t>
            </a:r>
          </a:p>
          <a:p>
            <a:pPr lvl="1"/>
            <a:r>
              <a:rPr lang="es-ES" sz="1700" dirty="0"/>
              <a:t>Primera dirección de host: la porción de host se compone de todos ceros y termina con un uno (.00000001)</a:t>
            </a:r>
          </a:p>
          <a:p>
            <a:pPr lvl="1"/>
            <a:r>
              <a:rPr lang="es-ES" sz="1700" dirty="0"/>
              <a:t>Última dirección de host: la porción de host se compone de todos unos y termina con un cero (.11111110)</a:t>
            </a:r>
          </a:p>
          <a:p>
            <a:pPr lvl="1"/>
            <a:r>
              <a:rPr lang="es-ES" sz="1700" dirty="0"/>
              <a:t>Dirección de difusión: la porción de host se compone de todos unos (.11111111)</a:t>
            </a:r>
            <a:endParaRPr lang="es-ES" altLang="en-US" sz="1650" b="1" dirty="0"/>
          </a:p>
        </p:txBody>
      </p:sp>
      <p:pic>
        <p:nvPicPr>
          <p:cNvPr id="3" name="Content Placeholder 2" descr="Introduction to Networks - Mozilla Firefox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8134" y="800135"/>
            <a:ext cx="3716978" cy="3747345"/>
          </a:xfrm>
        </p:spPr>
      </p:pic>
    </p:spTree>
    <p:extLst>
      <p:ext uri="{BB962C8B-B14F-4D97-AF65-F5344CB8AC3E}">
        <p14:creationId xmlns:p14="http://schemas.microsoft.com/office/powerpoint/2010/main" val="3108657801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Unidifusión, difusión y multidifusión IPv4</a:t>
            </a:r>
            <a:br>
              <a:rPr sz="1600" dirty="0"/>
            </a:br>
            <a:r>
              <a:rPr lang="es-ES" dirty="0"/>
              <a:t>Asignación de direcciones IPv4 estáticas a un host</a:t>
            </a:r>
          </a:p>
        </p:txBody>
      </p:sp>
      <p:pic>
        <p:nvPicPr>
          <p:cNvPr id="4" name="Content Placeholder 3" descr="Introduction to Networks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4233" y="917020"/>
            <a:ext cx="3245005" cy="3685398"/>
          </a:xfrm>
        </p:spPr>
      </p:pic>
      <p:sp>
        <p:nvSpPr>
          <p:cNvPr id="5" name="TextBox 4"/>
          <p:cNvSpPr txBox="1"/>
          <p:nvPr/>
        </p:nvSpPr>
        <p:spPr>
          <a:xfrm>
            <a:off x="223024" y="816659"/>
            <a:ext cx="44378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>
                <a:latin typeface="+mn-lt"/>
              </a:rPr>
              <a:t>Algunos dispositivos como impresoras, servidores y dispositivos de red necesitan una dirección IP fija.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>
                <a:latin typeface="+mn-lt"/>
              </a:rPr>
              <a:t>Los hosts de una red pequeña también pueden configurarse con direcciones estáticas.</a:t>
            </a:r>
          </a:p>
        </p:txBody>
      </p:sp>
    </p:spTree>
    <p:extLst>
      <p:ext uri="{BB962C8B-B14F-4D97-AF65-F5344CB8AC3E}">
        <p14:creationId xmlns:p14="http://schemas.microsoft.com/office/powerpoint/2010/main" val="2588654484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Unidifusión, difusión y multidifusión IPv4</a:t>
            </a:r>
            <a:br>
              <a:rPr sz="1600" dirty="0"/>
            </a:br>
            <a:r>
              <a:rPr lang="es-ES" dirty="0"/>
              <a:t>Asignación de direcciones IPv4 dinámicas a un host</a:t>
            </a:r>
          </a:p>
        </p:txBody>
      </p:sp>
      <p:pic>
        <p:nvPicPr>
          <p:cNvPr id="3" name="Content Placeholder 2" descr="Introduction to Networks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6400" y="836802"/>
            <a:ext cx="3122341" cy="3871703"/>
          </a:xfrm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54334" y="798943"/>
            <a:ext cx="4979665" cy="389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  <a:spAutoFit/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s-ES" altLang="en-US" sz="1800" dirty="0"/>
              <a:t>La mayor parte de las redes utiliza el protocolo de configuración dinámica de host (DHCP) para asignar direcciones IPv4 dinámicamente.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altLang="en-US" sz="1800" dirty="0"/>
              <a:t>El servidor DHCP proporciona una dirección IPv4, una máscara de subred, un gateway predeterminado y otra información de configuración.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altLang="en-US" sz="1800" dirty="0"/>
              <a:t>El DHCP arrienda las direcciones a los hosts por un periodo determinado.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altLang="en-US" sz="1800" dirty="0"/>
              <a:t>Si el host se apaga o se desconecta de la red, la dirección regresa al pool para volver a utilizarse.</a:t>
            </a:r>
          </a:p>
        </p:txBody>
      </p:sp>
    </p:spTree>
    <p:extLst>
      <p:ext uri="{BB962C8B-B14F-4D97-AF65-F5344CB8AC3E}">
        <p14:creationId xmlns:p14="http://schemas.microsoft.com/office/powerpoint/2010/main" val="1805098899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Unidifusión, difusión y multidifusión IPv4</a:t>
            </a:r>
            <a:br/>
            <a:r>
              <a:rPr lang="es-ES"/>
              <a:t>Comunicación IPv4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34175" y="3081852"/>
            <a:ext cx="225502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  <a:spAutoFit/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s-ES" altLang="en-US" sz="1800" dirty="0"/>
              <a:t>Unidifusión: comunicación uno a uno.</a:t>
            </a:r>
          </a:p>
        </p:txBody>
      </p:sp>
      <p:pic>
        <p:nvPicPr>
          <p:cNvPr id="4" name="Content Placeholder 3" descr="Introduction to Networks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4175" y="1009186"/>
            <a:ext cx="2609385" cy="1862424"/>
          </a:xfrm>
        </p:spPr>
      </p:pic>
      <p:pic>
        <p:nvPicPr>
          <p:cNvPr id="5" name="Picture 4" descr="Introduction to Networks - Mozilla Firefox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5005" y="1009185"/>
            <a:ext cx="2538978" cy="1862425"/>
          </a:xfrm>
          <a:prstGeom prst="rect">
            <a:avLst/>
          </a:prstGeom>
        </p:spPr>
      </p:pic>
      <p:pic>
        <p:nvPicPr>
          <p:cNvPr id="6" name="Picture 5" descr="Introduction to Networks - Mozilla Firefox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1226" y="1009186"/>
            <a:ext cx="2426559" cy="1862423"/>
          </a:xfrm>
          <a:prstGeom prst="rect">
            <a:avLst/>
          </a:prstGeom>
        </p:spPr>
      </p:pic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098180" y="3085966"/>
            <a:ext cx="275435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  <a:spAutoFit/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s-ES" altLang="en-US" sz="1800" dirty="0"/>
              <a:t>Difusión: uno a todos.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095303" y="3081852"/>
            <a:ext cx="275435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  <a:spAutoFit/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s-ES" altLang="en-US" sz="1800" dirty="0"/>
              <a:t>Multidifusión: uno a un grupo selecto.</a:t>
            </a:r>
          </a:p>
        </p:txBody>
      </p:sp>
    </p:spTree>
    <p:extLst>
      <p:ext uri="{BB962C8B-B14F-4D97-AF65-F5344CB8AC3E}">
        <p14:creationId xmlns:p14="http://schemas.microsoft.com/office/powerpoint/2010/main" val="2187478865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Unidifusión, difusión y multidifusión IPv4</a:t>
            </a:r>
            <a:br>
              <a:rPr dirty="0"/>
            </a:br>
            <a:r>
              <a:rPr lang="es-ES" dirty="0"/>
              <a:t>Transmisión de unidifusión</a:t>
            </a:r>
            <a:endParaRPr lang="es-ES" alt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78419" y="985423"/>
            <a:ext cx="3278459" cy="1415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  <a:spAutoFit/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s-ES" altLang="en-US" sz="1800" dirty="0"/>
              <a:t>Unidifusión: comunicación uno a uno.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s-ES" altLang="en-US" sz="1500" dirty="0"/>
              <a:t>Se utiliza la dirección del dispositivo de destino como la dirección de destino.</a:t>
            </a:r>
          </a:p>
        </p:txBody>
      </p:sp>
      <p:pic>
        <p:nvPicPr>
          <p:cNvPr id="3" name="Content Placeholder 2" descr="Introduction to Networks - Mozilla Firefox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74247" y="646770"/>
            <a:ext cx="4895542" cy="3617953"/>
          </a:xfrm>
        </p:spPr>
      </p:pic>
    </p:spTree>
    <p:extLst>
      <p:ext uri="{BB962C8B-B14F-4D97-AF65-F5344CB8AC3E}">
        <p14:creationId xmlns:p14="http://schemas.microsoft.com/office/powerpoint/2010/main" val="2520546117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4" y="915409"/>
            <a:ext cx="7914775" cy="1802391"/>
          </a:xfrm>
        </p:spPr>
        <p:txBody>
          <a:bodyPr/>
          <a:lstStyle/>
          <a:p>
            <a:r>
              <a:rPr lang="es-ES" dirty="0"/>
              <a:t>1.0 Direcciones de red IPv4</a:t>
            </a:r>
          </a:p>
        </p:txBody>
      </p:sp>
    </p:spTree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57551"/>
          </a:xfrm>
        </p:spPr>
        <p:txBody>
          <a:bodyPr/>
          <a:lstStyle/>
          <a:p>
            <a:r>
              <a:rPr lang="es-ES" sz="1600" dirty="0"/>
              <a:t>Unidifusión, difusión y multidifusión IPv4</a:t>
            </a:r>
            <a:br>
              <a:rPr sz="1600" dirty="0"/>
            </a:br>
            <a:r>
              <a:rPr lang="es-ES" dirty="0"/>
              <a:t>Transmisión de difusión</a:t>
            </a:r>
            <a:endParaRPr lang="es-ES" altLang="en-US" dirty="0"/>
          </a:p>
        </p:txBody>
      </p:sp>
      <p:pic>
        <p:nvPicPr>
          <p:cNvPr id="4" name="Content Placeholder 3" descr="Introduction to Networks - Mozilla Firefox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5324" y="992458"/>
            <a:ext cx="4515941" cy="3484073"/>
          </a:xfrm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024786" y="992459"/>
            <a:ext cx="3829282" cy="1658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  <a:spAutoFit/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s-ES" altLang="en-US" sz="1800" dirty="0"/>
              <a:t>Difusión: uno a todos.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s-ES" altLang="en-US" sz="1500" dirty="0">
                <a:solidFill>
                  <a:srgbClr val="000000"/>
                </a:solidFill>
              </a:rPr>
              <a:t>Mensaje enviado a todos en la LAN (dominio de difusión).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s-ES" altLang="en-US" sz="1500" dirty="0">
                <a:solidFill>
                  <a:srgbClr val="000000"/>
                </a:solidFill>
              </a:rPr>
              <a:t>La dirección IPv4 de destino contiene solo unos (1) en la porción de host.</a:t>
            </a:r>
            <a:endParaRPr lang="es-E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33996086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57551"/>
          </a:xfrm>
        </p:spPr>
        <p:txBody>
          <a:bodyPr/>
          <a:lstStyle/>
          <a:p>
            <a:r>
              <a:rPr lang="es-ES" sz="1600" dirty="0"/>
              <a:t>Unidifusión, difusión y multidifusión IPv4</a:t>
            </a:r>
            <a:br>
              <a:rPr sz="1600" dirty="0"/>
            </a:br>
            <a:r>
              <a:rPr lang="es-ES" dirty="0"/>
              <a:t>Transmisión de multidifusión</a:t>
            </a:r>
            <a:endParaRPr lang="es-ES" alt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716966" y="981307"/>
            <a:ext cx="4036741" cy="2432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  <a:spAutoFit/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s-ES" altLang="en-US" sz="1800" dirty="0"/>
              <a:t>Multidifusión: uno a un grupo selecto.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s-ES" altLang="en-US" sz="1500" dirty="0">
                <a:solidFill>
                  <a:srgbClr val="000000"/>
                </a:solidFill>
              </a:rPr>
              <a:t>Las direcciones 224.0.0.0 a 239.255.255.255 están reservadas para multidifusión.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s-ES" altLang="en-US" sz="1600" dirty="0">
                <a:solidFill>
                  <a:srgbClr val="000000"/>
                </a:solidFill>
              </a:rPr>
              <a:t>Los protocolos de routing utilizan transmisión multidifusión para intercambiar información de routing.</a:t>
            </a:r>
          </a:p>
        </p:txBody>
      </p:sp>
      <p:pic>
        <p:nvPicPr>
          <p:cNvPr id="3" name="Content Placeholder 2" descr="Introduction to Networks - Mozilla Firefox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6373" y="981307"/>
            <a:ext cx="3831834" cy="2843561"/>
          </a:xfrm>
        </p:spPr>
      </p:pic>
    </p:spTree>
    <p:extLst>
      <p:ext uri="{BB962C8B-B14F-4D97-AF65-F5344CB8AC3E}">
        <p14:creationId xmlns:p14="http://schemas.microsoft.com/office/powerpoint/2010/main" val="2995782005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Tipos de direcciones IPv4</a:t>
            </a:r>
            <a:br>
              <a:rPr sz="1600" dirty="0"/>
            </a:br>
            <a:r>
              <a:rPr lang="es-ES" dirty="0"/>
              <a:t>Direcciones IPv4 públicas y privadas</a:t>
            </a:r>
            <a:endParaRPr lang="es-ES" altLang="en-US" dirty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6116" y="835538"/>
            <a:ext cx="5148000" cy="3762568"/>
          </a:xfrm>
        </p:spPr>
        <p:txBody>
          <a:bodyPr wrap="square">
            <a:spAutoFit/>
          </a:bodyPr>
          <a:lstStyle/>
          <a:p>
            <a:r>
              <a:rPr lang="es-ES" altLang="en-US" sz="1600" dirty="0"/>
              <a:t>Direcciones privadas</a:t>
            </a:r>
          </a:p>
          <a:p>
            <a:pPr lvl="1"/>
            <a:r>
              <a:rPr lang="es-ES" altLang="en-US" dirty="0"/>
              <a:t>No enrutables.</a:t>
            </a:r>
          </a:p>
          <a:p>
            <a:pPr lvl="1"/>
            <a:r>
              <a:rPr lang="es-ES" altLang="en-US" dirty="0"/>
              <a:t>Introducidas a mediados de 1990 debido al agotamiento de direcciones IPv4.</a:t>
            </a:r>
          </a:p>
          <a:p>
            <a:pPr lvl="1"/>
            <a:r>
              <a:rPr lang="es-ES" altLang="en-US" dirty="0"/>
              <a:t>Utilizadas solamente en redes internas.</a:t>
            </a:r>
          </a:p>
          <a:p>
            <a:pPr lvl="1"/>
            <a:r>
              <a:rPr lang="es-ES" altLang="en-US" dirty="0"/>
              <a:t>Deben traducirse a una IPv4 pública para ser enrutables.</a:t>
            </a:r>
          </a:p>
          <a:p>
            <a:pPr lvl="1"/>
            <a:r>
              <a:rPr lang="es-ES" altLang="en-US" dirty="0"/>
              <a:t>Definido por RFC 1918</a:t>
            </a:r>
          </a:p>
          <a:p>
            <a:r>
              <a:rPr lang="es-ES" altLang="en-US" sz="1600" dirty="0"/>
              <a:t>Bloques de dirección privada</a:t>
            </a:r>
          </a:p>
          <a:p>
            <a:pPr lvl="1"/>
            <a:r>
              <a:rPr lang="es-ES" altLang="en-US" dirty="0"/>
              <a:t>10.0.0.0 /8 o 10.0.0.0 a 10.255.255.255</a:t>
            </a:r>
          </a:p>
          <a:p>
            <a:pPr lvl="1"/>
            <a:r>
              <a:rPr lang="es-ES" altLang="en-US" dirty="0"/>
              <a:t>172.16.0.0 /12 o 172.16.0.0 a 172.31.255.255192.168.0.0 /16</a:t>
            </a:r>
          </a:p>
          <a:p>
            <a:pPr lvl="1"/>
            <a:r>
              <a:rPr lang="es-ES" altLang="en-US" dirty="0"/>
              <a:t>192.168.0.0 a 192.168.255.255</a:t>
            </a:r>
            <a:endParaRPr lang="es-ES" altLang="en-US" sz="1600" b="1" dirty="0"/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447" y="1741160"/>
            <a:ext cx="3242099" cy="196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46885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Tipos de direcciones IPv4</a:t>
            </a:r>
            <a:br>
              <a:rPr sz="1600" dirty="0"/>
            </a:br>
            <a:r>
              <a:rPr lang="es-ES" dirty="0"/>
              <a:t>Direcciones IPv4 de usuarios especiales</a:t>
            </a:r>
            <a:endParaRPr lang="es-ES" altLang="en-US" dirty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80985" y="798944"/>
            <a:ext cx="5163015" cy="3885679"/>
          </a:xfrm>
        </p:spPr>
        <p:txBody>
          <a:bodyPr>
            <a:spAutoFit/>
          </a:bodyPr>
          <a:lstStyle/>
          <a:p>
            <a:r>
              <a:rPr lang="es-ES" altLang="en-US" sz="1600" dirty="0"/>
              <a:t>Direcciones de bucle invertido</a:t>
            </a:r>
            <a:br>
              <a:rPr sz="1400" dirty="0"/>
            </a:br>
            <a:r>
              <a:rPr lang="es-ES" altLang="en-US" sz="1600" dirty="0"/>
              <a:t>(127.0.0.0 /8 o 127.0.0.1) </a:t>
            </a:r>
          </a:p>
          <a:p>
            <a:pPr lvl="1"/>
            <a:r>
              <a:rPr lang="es-ES" altLang="en-US" sz="1600" dirty="0"/>
              <a:t>Se utilizan en un host para probar si la configuración de TCP/IP es operativa.</a:t>
            </a:r>
          </a:p>
          <a:p>
            <a:r>
              <a:rPr lang="es-ES" altLang="en-US" sz="1600" dirty="0"/>
              <a:t>Direcciones link-local (169.254.0.0 /16 o 169.254.0.1) </a:t>
            </a:r>
          </a:p>
          <a:p>
            <a:pPr lvl="1"/>
            <a:r>
              <a:rPr lang="es-ES" altLang="en-US" sz="1600" dirty="0"/>
              <a:t>Conocidas como direcciones de direccionamiento IP privado automático (APIPA).</a:t>
            </a:r>
          </a:p>
          <a:p>
            <a:pPr lvl="1"/>
            <a:r>
              <a:rPr lang="es-ES" altLang="en-US" sz="1600" dirty="0"/>
              <a:t>Utilizadas por el cliente Windows para auto-configurar si no hay servidores DHCP disponibles.</a:t>
            </a:r>
          </a:p>
          <a:p>
            <a:r>
              <a:rPr lang="es-ES" altLang="en-US" sz="1400" dirty="0"/>
              <a:t>Direcciones TEST-NET (192.0.2.0/24 o 192.0.2.0</a:t>
            </a:r>
            <a:br>
              <a:rPr sz="1400" dirty="0"/>
            </a:br>
            <a:r>
              <a:rPr lang="es-ES" altLang="en-US" sz="1400" dirty="0"/>
              <a:t>a 192.0.2.255)</a:t>
            </a:r>
          </a:p>
          <a:p>
            <a:pPr lvl="1"/>
            <a:r>
              <a:rPr lang="es-ES" altLang="en-US" sz="1600" dirty="0"/>
              <a:t>Utilizadas para la enseñanza y el aprendizaje.</a:t>
            </a:r>
            <a:endParaRPr lang="es-ES" altLang="en-US" sz="1600" b="1" dirty="0"/>
          </a:p>
        </p:txBody>
      </p:sp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71" y="1137430"/>
            <a:ext cx="3736844" cy="279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994715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>
                <a:solidFill>
                  <a:srgbClr val="367187"/>
                </a:solidFill>
              </a:rPr>
              <a:t>Tipos de direcciones IPv4</a:t>
            </a:r>
            <a:br>
              <a:rPr dirty="0"/>
            </a:br>
            <a:r>
              <a:rPr lang="es-ES" altLang="en-US" dirty="0">
                <a:solidFill>
                  <a:srgbClr val="367187"/>
                </a:solidFill>
              </a:rPr>
              <a:t>Direccionamiento con clase antigua</a:t>
            </a:r>
            <a:endParaRPr lang="es-ES" altLang="en-US" dirty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80985" y="798944"/>
            <a:ext cx="5112000" cy="3901068"/>
          </a:xfrm>
        </p:spPr>
        <p:txBody>
          <a:bodyPr>
            <a:spAutoFit/>
          </a:bodyPr>
          <a:lstStyle/>
          <a:p>
            <a:r>
              <a:rPr lang="es-ES" altLang="en-US" sz="1800" dirty="0"/>
              <a:t>En 1981, las direcciones IPv4 de Internet se asignaban mediante el direccionamiento con clases (RFC 790).</a:t>
            </a:r>
          </a:p>
          <a:p>
            <a:r>
              <a:rPr lang="es-ES" altLang="en-US" sz="1800" dirty="0"/>
              <a:t>Las direcciones de red se basan en 3 clases: </a:t>
            </a:r>
          </a:p>
          <a:p>
            <a:pPr lvl="1"/>
            <a:r>
              <a:rPr lang="es-ES" altLang="en-US" sz="1600" b="1" dirty="0"/>
              <a:t>Clase A </a:t>
            </a:r>
            <a:r>
              <a:rPr lang="es-ES" dirty="0"/>
              <a:t>(0.0.0.0/8 a 127.0.0.0/8): diseñada para admitir redes extremadamente grandes, con más de 16 millones de direcciones de host.</a:t>
            </a:r>
          </a:p>
          <a:p>
            <a:pPr lvl="1"/>
            <a:r>
              <a:rPr lang="es-ES" altLang="en-US" sz="1700" b="1" dirty="0"/>
              <a:t>Clase B </a:t>
            </a:r>
            <a:r>
              <a:rPr lang="es-ES" dirty="0"/>
              <a:t>(128.0.0.0 /16 a 191.255.0.0 /16): diseñada para satisfacer la necesidad de redes de tamaño moderado a grande, con hasta, aproximadamente, 65 000 direcciones de host.</a:t>
            </a:r>
          </a:p>
          <a:p>
            <a:pPr lvl="1"/>
            <a:r>
              <a:rPr lang="es-ES" altLang="en-US" sz="1700" b="1" dirty="0"/>
              <a:t>Clase C </a:t>
            </a:r>
            <a:r>
              <a:rPr lang="es-ES" dirty="0"/>
              <a:t>(192.0.0.0 /24 a 223.255.255.0 /24): diseñada para admitir redes pequeñas con un máximo de 254 hosts.</a:t>
            </a:r>
            <a:endParaRPr lang="es-ES" altLang="en-US" sz="1650" b="1" dirty="0"/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83" y="3546088"/>
            <a:ext cx="3647751" cy="906684"/>
          </a:xfrm>
          <a:prstGeom prst="rect">
            <a:avLst/>
          </a:prstGeom>
        </p:spPr>
      </p:pic>
      <p:pic>
        <p:nvPicPr>
          <p:cNvPr id="5" name="Picture 4" descr="Introduction to Networks - Mozilla Firefox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200" y="1001220"/>
            <a:ext cx="3593670" cy="1163722"/>
          </a:xfrm>
          <a:prstGeom prst="rect">
            <a:avLst/>
          </a:prstGeom>
        </p:spPr>
      </p:pic>
      <p:pic>
        <p:nvPicPr>
          <p:cNvPr id="7" name="Picture 6" descr="Introduction to Networks - Mozilla Firefox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777" y="2367218"/>
            <a:ext cx="3609364" cy="88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39809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>
                <a:solidFill>
                  <a:srgbClr val="367187"/>
                </a:solidFill>
              </a:rPr>
              <a:t>Tipos de direcciones IPv4</a:t>
            </a:r>
            <a:br/>
            <a:r>
              <a:rPr lang="es-ES" altLang="en-US" dirty="0">
                <a:solidFill>
                  <a:srgbClr val="367187"/>
                </a:solidFill>
              </a:rPr>
              <a:t>Direccionamiento sin clase</a:t>
            </a:r>
            <a:endParaRPr lang="es-ES" altLang="en-US" dirty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27034" y="798944"/>
            <a:ext cx="4716966" cy="3654847"/>
          </a:xfrm>
        </p:spPr>
        <p:txBody>
          <a:bodyPr>
            <a:spAutoFit/>
          </a:bodyPr>
          <a:lstStyle/>
          <a:p>
            <a:r>
              <a:rPr lang="es-ES" altLang="en-US" sz="1800" dirty="0"/>
              <a:t>El direccionamiento con distinción de clase desperdiciaba direcciones y agotó la disponibilidad de direcciones IPv4.</a:t>
            </a:r>
          </a:p>
          <a:p>
            <a:r>
              <a:rPr lang="es-ES" altLang="en-US" sz="1800" dirty="0"/>
              <a:t>En la década del noventa, se introdujo el direccionamiento sin clase.</a:t>
            </a:r>
          </a:p>
          <a:p>
            <a:pPr lvl="1"/>
            <a:r>
              <a:rPr lang="es-ES" altLang="en-US" sz="1700" dirty="0"/>
              <a:t>Routing entre dominios sin clase (CIDR, pronunciado "saider")</a:t>
            </a:r>
          </a:p>
          <a:p>
            <a:pPr lvl="1"/>
            <a:r>
              <a:rPr lang="es-ES" altLang="en-US" sz="1700" dirty="0"/>
              <a:t>Permitía que los proveedores de servicios asignaran direcciones IPv4 en cualquier límite de bits de dirección (longitud de prefijo) en lugar de solo en función de la clase A, B o C.</a:t>
            </a:r>
            <a:endParaRPr lang="es-ES" altLang="en-US" sz="1650" b="1" dirty="0"/>
          </a:p>
        </p:txBody>
      </p:sp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94" y="1126273"/>
            <a:ext cx="4010046" cy="277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21363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>
                <a:solidFill>
                  <a:srgbClr val="367187"/>
                </a:solidFill>
              </a:rPr>
              <a:t>Tipos de direcciones IPv4</a:t>
            </a:r>
            <a:br/>
            <a:r>
              <a:rPr lang="es-ES"/>
              <a:t>Asignación de direcciones IP</a:t>
            </a:r>
            <a:endParaRPr lang="es-ES" altLang="en-US" dirty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53462" y="747346"/>
            <a:ext cx="4716966" cy="3624069"/>
          </a:xfrm>
        </p:spPr>
        <p:txBody>
          <a:bodyPr>
            <a:spAutoFit/>
          </a:bodyPr>
          <a:lstStyle/>
          <a:p>
            <a:r>
              <a:rPr lang="es-ES" altLang="en-US" sz="1600" dirty="0"/>
              <a:t>Las siguientes organizaciones administran y mantienen direcciones IPv4 e IPv6 para las distintas regiones.</a:t>
            </a:r>
          </a:p>
          <a:p>
            <a:pPr lvl="1"/>
            <a:r>
              <a:rPr lang="es-ES" altLang="en-US" dirty="0"/>
              <a:t>Registro americano para números de Internet (ARIN): América del Norte.</a:t>
            </a:r>
          </a:p>
          <a:p>
            <a:pPr lvl="1"/>
            <a:r>
              <a:rPr lang="es-ES" altLang="en-US" dirty="0"/>
              <a:t>Réseaux IP Europeans (RIPE): Europa, Oriente Medio y Asia Central.</a:t>
            </a:r>
          </a:p>
          <a:p>
            <a:pPr lvl="1"/>
            <a:r>
              <a:rPr lang="es-ES" altLang="en-US" dirty="0"/>
              <a:t>Centro de Información de Red de Asia y el Pacífico (APNIC): Regiones de Asia y del Pacífico.</a:t>
            </a:r>
          </a:p>
          <a:p>
            <a:pPr lvl="1"/>
            <a:r>
              <a:rPr lang="es-ES" altLang="en-US" dirty="0"/>
              <a:t>Centro de Información de la Red Africana (AfriNIC): África.</a:t>
            </a:r>
          </a:p>
          <a:p>
            <a:pPr lvl="1"/>
            <a:r>
              <a:rPr lang="es-ES" altLang="en-US" dirty="0"/>
              <a:t>Registro de Direcciones de Internet de América Latina y Caribe (LACNIC): América Latina y algunas islas del Caribe.</a:t>
            </a:r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8055" y="998482"/>
            <a:ext cx="3942588" cy="209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25066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s-ES" dirty="0"/>
              <a:t>2.0 Direcciones de red IPv6</a:t>
            </a:r>
          </a:p>
        </p:txBody>
      </p:sp>
    </p:spTree>
    <p:extLst>
      <p:ext uri="{BB962C8B-B14F-4D97-AF65-F5344CB8AC3E}">
        <p14:creationId xmlns:p14="http://schemas.microsoft.com/office/powerpoint/2010/main" val="3379956648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>
                <a:solidFill>
                  <a:srgbClr val="367187"/>
                </a:solidFill>
              </a:rPr>
              <a:t>Problemas con IPv4</a:t>
            </a:r>
            <a:br>
              <a:rPr dirty="0"/>
            </a:br>
            <a:r>
              <a:rPr lang="es-ES" altLang="en-US" dirty="0">
                <a:solidFill>
                  <a:srgbClr val="367187"/>
                </a:solidFill>
              </a:rPr>
              <a:t>Necesidad de utilizar IPv6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61933" y="798944"/>
            <a:ext cx="3914077" cy="3939540"/>
          </a:xfrm>
        </p:spPr>
        <p:txBody>
          <a:bodyPr>
            <a:spAutoFit/>
          </a:bodyPr>
          <a:lstStyle/>
          <a:p>
            <a:r>
              <a:rPr lang="es-ES" altLang="en-US" sz="1800" dirty="0"/>
              <a:t>IPv6 comparado con IPv4:</a:t>
            </a:r>
          </a:p>
          <a:p>
            <a:pPr lvl="1"/>
            <a:r>
              <a:rPr lang="es-ES" dirty="0"/>
              <a:t>Cuenta con un espacio de direcciones mayor de 128 bits.</a:t>
            </a:r>
          </a:p>
          <a:p>
            <a:pPr lvl="1"/>
            <a:r>
              <a:rPr lang="es-ES" dirty="0"/>
              <a:t>340 </a:t>
            </a:r>
            <a:r>
              <a:rPr lang="es-ES" dirty="0" err="1"/>
              <a:t>sextillones</a:t>
            </a:r>
            <a:r>
              <a:rPr lang="es-ES" dirty="0"/>
              <a:t> de direcciones.</a:t>
            </a:r>
          </a:p>
          <a:p>
            <a:pPr lvl="1"/>
            <a:r>
              <a:rPr lang="es-ES" dirty="0"/>
              <a:t>Resuelve las limitaciones de IPv4.</a:t>
            </a:r>
          </a:p>
          <a:p>
            <a:pPr lvl="1"/>
            <a:r>
              <a:rPr lang="es-ES" dirty="0"/>
              <a:t>Añade mejoras como la configuración automática de direcciones.</a:t>
            </a:r>
          </a:p>
          <a:p>
            <a:r>
              <a:rPr lang="es-ES" altLang="en-US" sz="1800" dirty="0"/>
              <a:t>Por qué es necesario IPv6:</a:t>
            </a:r>
          </a:p>
          <a:p>
            <a:pPr lvl="1"/>
            <a:r>
              <a:rPr lang="es-ES" altLang="en-US" sz="1550" dirty="0"/>
              <a:t>La población que accede a Internet aumenta rápidamente.</a:t>
            </a:r>
          </a:p>
          <a:p>
            <a:pPr lvl="1"/>
            <a:r>
              <a:rPr lang="es-ES" altLang="en-US" sz="1550" dirty="0"/>
              <a:t>Agotamiento de IPv4.</a:t>
            </a:r>
          </a:p>
          <a:p>
            <a:pPr lvl="1"/>
            <a:r>
              <a:rPr lang="es-ES" altLang="en-US" sz="1550" dirty="0"/>
              <a:t>Problemas con NAT.</a:t>
            </a:r>
          </a:p>
          <a:p>
            <a:pPr lvl="1"/>
            <a:r>
              <a:rPr lang="es-ES" altLang="en-US" sz="1550" dirty="0"/>
              <a:t>Internet de las cosas.</a:t>
            </a:r>
          </a:p>
        </p:txBody>
      </p:sp>
      <p:pic>
        <p:nvPicPr>
          <p:cNvPr id="5" name="Picture 4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58" y="1059364"/>
            <a:ext cx="4722962" cy="259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77820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>
                <a:solidFill>
                  <a:srgbClr val="367187"/>
                </a:solidFill>
              </a:rPr>
              <a:t>Problemas con IPv4</a:t>
            </a:r>
            <a:br>
              <a:rPr dirty="0"/>
            </a:br>
            <a:r>
              <a:rPr lang="es-ES" altLang="en-US" dirty="0">
                <a:solidFill>
                  <a:srgbClr val="367187"/>
                </a:solidFill>
              </a:rPr>
              <a:t>Coexistencia de IPv4 e IPv6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656" y="798944"/>
            <a:ext cx="4834727" cy="4010052"/>
          </a:xfrm>
        </p:spPr>
        <p:txBody>
          <a:bodyPr/>
          <a:lstStyle/>
          <a:p>
            <a:r>
              <a:rPr lang="es-ES" altLang="en-US" sz="1800" dirty="0"/>
              <a:t>Técnicas de migración de IPv4 a IPv6 </a:t>
            </a:r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48" y="1470751"/>
            <a:ext cx="2438023" cy="16999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170227" y="3377513"/>
            <a:ext cx="281939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b="1" dirty="0">
                <a:latin typeface="+mn-lt"/>
              </a:rPr>
              <a:t>Traducción:</a:t>
            </a:r>
            <a:r>
              <a:rPr lang="es-ES" sz="1400" dirty="0"/>
              <a:t> la traducción de direcciones de red 64 (NAT64) permite que los dispositivos habilitados para IPv6 se comuniquen con los habilitados para IPv4.</a:t>
            </a:r>
          </a:p>
        </p:txBody>
      </p:sp>
      <p:sp>
        <p:nvSpPr>
          <p:cNvPr id="6" name="Rectangle 5"/>
          <p:cNvSpPr/>
          <p:nvPr/>
        </p:nvSpPr>
        <p:spPr>
          <a:xfrm>
            <a:off x="3067832" y="3377513"/>
            <a:ext cx="26085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b="1" dirty="0">
                <a:latin typeface="+mn-lt"/>
              </a:rPr>
              <a:t>Tunelización</a:t>
            </a:r>
            <a:r>
              <a:rPr lang="es-ES" sz="1400" dirty="0"/>
              <a:t>: el paquete IPv6 se encapsula dentro de un paquete IPv4.</a:t>
            </a:r>
          </a:p>
        </p:txBody>
      </p:sp>
      <p:pic>
        <p:nvPicPr>
          <p:cNvPr id="7" name="Picture 6" descr="Introduction to Networks - Mozilla Firefox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3753" y="1485245"/>
            <a:ext cx="2724784" cy="156780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9225" y="3377513"/>
            <a:ext cx="245897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b="1" dirty="0">
                <a:latin typeface="+mn-lt"/>
              </a:rPr>
              <a:t>Dual stack </a:t>
            </a:r>
            <a:r>
              <a:rPr lang="es-ES" sz="1400" dirty="0">
                <a:latin typeface="+mn-lt"/>
              </a:rPr>
              <a:t>(Doble pila): </a:t>
            </a:r>
            <a:r>
              <a:rPr lang="es-ES" sz="1400" dirty="0"/>
              <a:t>los dispositivos ejecutan pilas de protocolos IPv4 e IPv6 de manera simultánea.</a:t>
            </a:r>
          </a:p>
        </p:txBody>
      </p:sp>
      <p:pic>
        <p:nvPicPr>
          <p:cNvPr id="10" name="Picture 9" descr="Introduction to Networks - Mozilla Firefox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2248" y="1840675"/>
            <a:ext cx="2811244" cy="9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3883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8853286" cy="654025"/>
          </a:xfrm>
        </p:spPr>
        <p:txBody>
          <a:bodyPr>
            <a:spAutoFit/>
          </a:bodyPr>
          <a:lstStyle/>
          <a:p>
            <a:r>
              <a:rPr lang="es-ES" dirty="0"/>
              <a:t>El sistema numérico binario consta de los números 0 y 1, denominados bits.</a:t>
            </a:r>
          </a:p>
          <a:p>
            <a:pPr lvl="1"/>
            <a:r>
              <a:rPr lang="es-ES" dirty="0"/>
              <a:t>Las direcciones IPv4 se expresan en 32 bits binarios divididos en 4 octetos de 8 bits.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Conversión entre notación binaria y decimal</a:t>
            </a:r>
            <a:br>
              <a:rPr sz="1600" dirty="0"/>
            </a:br>
            <a:r>
              <a:rPr lang="es-ES" dirty="0"/>
              <a:t>Direcciones IPv4</a:t>
            </a:r>
          </a:p>
        </p:txBody>
      </p:sp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900" y="1734207"/>
            <a:ext cx="4979467" cy="305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78232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>
                <a:solidFill>
                  <a:srgbClr val="367187"/>
                </a:solidFill>
              </a:rPr>
              <a:t>Direccionamiento IPv6</a:t>
            </a:r>
            <a:br>
              <a:rPr dirty="0"/>
            </a:br>
            <a:r>
              <a:rPr lang="es-ES" altLang="en-US" dirty="0">
                <a:solidFill>
                  <a:srgbClr val="367187"/>
                </a:solidFill>
              </a:rPr>
              <a:t>Representación de dirección IPv6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6378" y="798944"/>
            <a:ext cx="3914077" cy="2115964"/>
          </a:xfrm>
        </p:spPr>
        <p:txBody>
          <a:bodyPr>
            <a:spAutoFit/>
          </a:bodyPr>
          <a:lstStyle/>
          <a:p>
            <a:r>
              <a:rPr lang="es-ES" altLang="en-US" sz="1800" dirty="0"/>
              <a:t>Direcciones IPv6:</a:t>
            </a:r>
          </a:p>
          <a:p>
            <a:pPr lvl="1"/>
            <a:r>
              <a:rPr lang="es-ES" altLang="en-US" sz="1600" dirty="0"/>
              <a:t>tiene 128 bits de longitud</a:t>
            </a:r>
          </a:p>
          <a:p>
            <a:pPr lvl="1"/>
            <a:r>
              <a:rPr lang="es-ES" altLang="en-US" sz="1600" dirty="0"/>
              <a:t>Cada 4 bits se representan por un dígito hexadecimal</a:t>
            </a:r>
          </a:p>
          <a:p>
            <a:pPr lvl="1"/>
            <a:r>
              <a:rPr lang="es-ES" altLang="en-US" sz="1600" dirty="0"/>
              <a:t>Hexteto: término no oficial que se refiere a un segmento de 16 bits o de cuatro valores hexadecimales</a:t>
            </a:r>
            <a:endParaRPr lang="es-ES" altLang="en-US" sz="1550" dirty="0"/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873" y="818426"/>
            <a:ext cx="4359298" cy="282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0522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>
                <a:solidFill>
                  <a:srgbClr val="367187"/>
                </a:solidFill>
              </a:rPr>
              <a:t>Direccionamiento IPv6</a:t>
            </a:r>
            <a:br/>
            <a:r>
              <a:rPr lang="es-ES" altLang="en-US" dirty="0">
                <a:solidFill>
                  <a:srgbClr val="367187"/>
                </a:solidFill>
              </a:rPr>
              <a:t>Representación de dirección IPv6 (continuación)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6378" y="932756"/>
            <a:ext cx="8378522" cy="369332"/>
          </a:xfrm>
        </p:spPr>
        <p:txBody>
          <a:bodyPr wrap="square">
            <a:spAutoFit/>
          </a:bodyPr>
          <a:lstStyle/>
          <a:p>
            <a:r>
              <a:rPr lang="es-ES" altLang="en-US" sz="1800" dirty="0"/>
              <a:t>Formato preferido para la representación de IPv6</a:t>
            </a:r>
            <a:endParaRPr lang="es-ES" altLang="en-US" sz="1550" dirty="0"/>
          </a:p>
        </p:txBody>
      </p:sp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5577" y="1449655"/>
            <a:ext cx="6049755" cy="307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180873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Direccionamiento IPv6</a:t>
            </a:r>
            <a:br>
              <a:rPr sz="1600" dirty="0"/>
            </a:br>
            <a:r>
              <a:rPr lang="es-ES" dirty="0"/>
              <a:t>Regla 1: Omitir los ceros iniciales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6378" y="910455"/>
            <a:ext cx="8416622" cy="746358"/>
          </a:xfrm>
        </p:spPr>
        <p:txBody>
          <a:bodyPr>
            <a:spAutoFit/>
          </a:bodyPr>
          <a:lstStyle/>
          <a:p>
            <a:r>
              <a:rPr lang="es-ES" altLang="en-US" sz="1800" dirty="0"/>
              <a:t>Con el fin de reducir o comprimir IPv6 </a:t>
            </a:r>
          </a:p>
          <a:p>
            <a:pPr lvl="1"/>
            <a:r>
              <a:rPr lang="es-ES" altLang="en-US" sz="1700" dirty="0"/>
              <a:t>La primera regla es omitir los ceros iniciales en cualquier </a:t>
            </a:r>
            <a:r>
              <a:rPr lang="es-ES" altLang="en-US" sz="1700" dirty="0" err="1"/>
              <a:t>hexteto</a:t>
            </a:r>
            <a:r>
              <a:rPr lang="es-ES" altLang="en-US" sz="1700" dirty="0"/>
              <a:t>.</a:t>
            </a:r>
            <a:endParaRPr lang="es-ES" altLang="en-US" sz="1550" dirty="0"/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041" y="1789771"/>
            <a:ext cx="5267585" cy="880948"/>
          </a:xfrm>
          <a:prstGeom prst="rect">
            <a:avLst/>
          </a:prstGeom>
        </p:spPr>
      </p:pic>
      <p:pic>
        <p:nvPicPr>
          <p:cNvPr id="5" name="Picture 4" descr="Introduction to Networks - Mozilla Firefox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350" y="2771078"/>
            <a:ext cx="5203817" cy="814039"/>
          </a:xfrm>
          <a:prstGeom prst="rect">
            <a:avLst/>
          </a:prstGeom>
        </p:spPr>
      </p:pic>
      <p:pic>
        <p:nvPicPr>
          <p:cNvPr id="6" name="Picture 5" descr="Introduction to Networks - Mozilla Firefox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0375" y="3773059"/>
            <a:ext cx="5165463" cy="83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15539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>
                <a:solidFill>
                  <a:srgbClr val="367187"/>
                </a:solidFill>
              </a:rPr>
              <a:t>Direccionamiento IPv6</a:t>
            </a:r>
            <a:br/>
            <a:r>
              <a:rPr lang="es-ES"/>
              <a:t>Regla 2: Omitir los segmentos de 0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6378" y="910455"/>
            <a:ext cx="8340422" cy="923330"/>
          </a:xfrm>
        </p:spPr>
        <p:txBody>
          <a:bodyPr>
            <a:sp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es-ES" altLang="en-US" sz="1700" dirty="0"/>
              <a:t>Regla 2: Omitir los segmentos de 0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s-ES" altLang="en-US" sz="1600" dirty="0"/>
              <a:t>Los dos puntos dobles (::) pueden reemplazar cualquier cadena única y contigua de uno o más segmentos de 16 bits (hextetos) que estén compuestas solo por ceros.</a:t>
            </a:r>
            <a:endParaRPr lang="es-ES" altLang="en-US" sz="1550" dirty="0"/>
          </a:p>
        </p:txBody>
      </p:sp>
      <p:pic>
        <p:nvPicPr>
          <p:cNvPr id="7" name="Picture 6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116" y="1987217"/>
            <a:ext cx="5253336" cy="237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840975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>
                <a:solidFill>
                  <a:srgbClr val="367187"/>
                </a:solidFill>
              </a:rPr>
              <a:t>Direccionamiento IPv6</a:t>
            </a:r>
            <a:br/>
            <a:r>
              <a:rPr lang="es-ES"/>
              <a:t>Regla 2: Omitir los segmentos de 0 (continuación)</a:t>
            </a:r>
            <a:endParaRPr lang="es-ES" altLang="en-US" dirty="0">
              <a:solidFill>
                <a:srgbClr val="367187"/>
              </a:solidFill>
            </a:endParaRP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6378" y="910455"/>
            <a:ext cx="8454722" cy="923330"/>
          </a:xfrm>
        </p:spPr>
        <p:txBody>
          <a:bodyPr>
            <a:sp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es-ES" altLang="en-US" sz="1700" dirty="0"/>
              <a:t>Regla 2: Omitir los segmentos de 0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s-ES" altLang="en-US" sz="1600" dirty="0"/>
              <a:t>Los dos puntos dobles (::) pueden reemplazar cualquier cadena única y contigua de uno o más segmentos de 16 bits (hextetos) que estén compuestas solo por ceros.</a:t>
            </a:r>
            <a:endParaRPr lang="es-ES" altLang="en-US" sz="1550" dirty="0"/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217" y="1906860"/>
            <a:ext cx="6201737" cy="1293540"/>
          </a:xfrm>
          <a:prstGeom prst="rect">
            <a:avLst/>
          </a:prstGeom>
        </p:spPr>
      </p:pic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9161" y="3338161"/>
            <a:ext cx="6083462" cy="133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28537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Tipos de direcciones IPv6</a:t>
            </a:r>
            <a:br>
              <a:rPr sz="1600" dirty="0"/>
            </a:br>
            <a:r>
              <a:rPr lang="es-ES" dirty="0"/>
              <a:t>Tipos de direcciones IPv6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3714" y="798944"/>
            <a:ext cx="4284786" cy="3339376"/>
          </a:xfrm>
        </p:spPr>
        <p:txBody>
          <a:bodyPr wrap="square">
            <a:sp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es-ES" altLang="en-US" sz="1800" dirty="0"/>
              <a:t>Existen tres tipos de direcciones IPv6: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s-ES" altLang="en-US" sz="1600" b="1" dirty="0"/>
              <a:t>Unidifusión:</a:t>
            </a:r>
            <a:r>
              <a:rPr lang="es-ES" altLang="en-US" sz="1600" dirty="0"/>
              <a:t> dirección IPv6 de origen único.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s-ES" altLang="en-US" sz="1600" b="1" dirty="0"/>
              <a:t>Multidifusión:</a:t>
            </a:r>
            <a:r>
              <a:rPr lang="es-ES" sz="1600" dirty="0"/>
              <a:t> las direcciones IPv6 de multidifusión se usan para enviar un único paquete IPv6 a varios destinos.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s-ES" altLang="en-US" sz="1600" b="1" dirty="0"/>
              <a:t>Difusión por proximidad:</a:t>
            </a:r>
            <a:r>
              <a:rPr lang="es-ES" sz="1600" dirty="0"/>
              <a:t> una dirección IPv6 de difusión por proximidad es cualquier dirección de unidifusión IPv6 que puede asignarse a varios dispositivos.</a:t>
            </a:r>
            <a:endParaRPr lang="es-ES" altLang="en-US" sz="1600" dirty="0"/>
          </a:p>
        </p:txBody>
      </p:sp>
      <p:pic>
        <p:nvPicPr>
          <p:cNvPr id="5" name="Picture 4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912" y="798944"/>
            <a:ext cx="4352458" cy="355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291054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Tipos de direcciones IPv6</a:t>
            </a:r>
            <a:br>
              <a:rPr sz="1600" dirty="0"/>
            </a:br>
            <a:r>
              <a:rPr lang="es-ES" dirty="0"/>
              <a:t>Longitud de prefijo IPv6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3714" y="798944"/>
            <a:ext cx="8920285" cy="1292662"/>
          </a:xfrm>
        </p:spPr>
        <p:txBody>
          <a:bodyPr>
            <a:sp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es-ES" altLang="en-US" sz="1800" dirty="0"/>
              <a:t>La longitud del prefijo IPv6 se usa para indicar la porción de red de la dirección IPv6: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s-ES" altLang="en-US" sz="1600" dirty="0"/>
              <a:t>La longitud de prefijo puede ir de 0 a 128.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s-ES" altLang="en-US" sz="1600" dirty="0"/>
              <a:t>La longitud de prefijo IPv6 típica en la mayor parte de las redes LAN es /64.</a:t>
            </a:r>
            <a:endParaRPr lang="es-ES" altLang="en-US" sz="1250" dirty="0"/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339" y="2077507"/>
            <a:ext cx="6254598" cy="244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20613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Tipos de direcciones IPv6</a:t>
            </a:r>
            <a:br>
              <a:rPr sz="1600" dirty="0"/>
            </a:br>
            <a:r>
              <a:rPr lang="es-ES" dirty="0"/>
              <a:t>Dirección de unidifusión IPv6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3714" y="798943"/>
            <a:ext cx="3738686" cy="3672695"/>
          </a:xfrm>
        </p:spPr>
        <p:txBody>
          <a:bodyPr>
            <a:sp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es-ES" altLang="en-US" sz="1800" b="1" dirty="0"/>
              <a:t>Unidifusión global</a:t>
            </a:r>
            <a:r>
              <a:rPr lang="es-ES" altLang="en-US" sz="1800" dirty="0"/>
              <a:t>: direcciones enrutables de Internet globalmente únicas.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altLang="en-US" sz="1800" b="1" dirty="0"/>
              <a:t>Link-local</a:t>
            </a:r>
            <a:r>
              <a:rPr lang="es-ES" sz="1800" dirty="0"/>
              <a:t>: se utilizan para comunicarse con otros dispositivos en el mismo enlace local.</a:t>
            </a:r>
            <a:r>
              <a:rPr lang="es-ES" altLang="en-US" sz="1800" dirty="0"/>
              <a:t> Se limitan a un único enlace.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altLang="en-US" sz="1800" b="1" dirty="0"/>
              <a:t>Locales únicas</a:t>
            </a:r>
            <a:r>
              <a:rPr lang="es-ES" sz="1800" dirty="0"/>
              <a:t>: se utilizan para el direccionamiento local dentro de un sitio o entre una cantidad limitada de sitios.</a:t>
            </a:r>
            <a:endParaRPr lang="es-ES" altLang="en-US" sz="1800" dirty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283" y="798943"/>
            <a:ext cx="4732886" cy="367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4389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Tipos de direcciones IPv6</a:t>
            </a:r>
            <a:br>
              <a:rPr sz="1600" dirty="0"/>
            </a:br>
            <a:r>
              <a:rPr lang="es-ES" dirty="0"/>
              <a:t>Direcciones de unidifusión IPv6 link-local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2202" y="798944"/>
            <a:ext cx="3875598" cy="3216265"/>
          </a:xfrm>
        </p:spPr>
        <p:txBody>
          <a:bodyPr>
            <a:sp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es-ES" altLang="en-US" sz="1600" dirty="0"/>
              <a:t>Direcciones IPv6 link-local: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s-ES" altLang="en-US" sz="1400" dirty="0"/>
              <a:t>Permiten que un dispositivo se comunique con otros dispositivos habilitados para IPv6 en el mismo enlace.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s-ES" altLang="en-US" sz="1400" dirty="0"/>
              <a:t>Se crean incluso si no se le ha asignado una dirección unidifusión global de IPv6 al dispositivo.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s-ES" altLang="en-US" sz="1400" dirty="0"/>
              <a:t>Están en el intervalo FE80::/10.</a:t>
            </a:r>
          </a:p>
          <a:p>
            <a:pPr marL="261937" lvl="2" indent="0">
              <a:buNone/>
            </a:pPr>
            <a:endParaRPr lang="es-ES" altLang="en-US" sz="1400" dirty="0"/>
          </a:p>
          <a:p>
            <a:pPr marL="142875" lvl="1" indent="0">
              <a:buNone/>
            </a:pPr>
            <a:r>
              <a:rPr lang="es-ES" sz="1200" dirty="0"/>
              <a:t>Nota: En general, es la dirección link-local del </a:t>
            </a:r>
            <a:r>
              <a:rPr lang="es-ES" sz="1200" dirty="0" err="1"/>
              <a:t>router</a:t>
            </a:r>
            <a:r>
              <a:rPr lang="es-ES" sz="1200" dirty="0"/>
              <a:t>, que se usa como </a:t>
            </a:r>
            <a:r>
              <a:rPr lang="es-ES" sz="1200" dirty="0" err="1"/>
              <a:t>gateway</a:t>
            </a:r>
            <a:r>
              <a:rPr lang="es-ES" sz="1200" dirty="0"/>
              <a:t> predeterminado para otros dispositivos del enlace.</a:t>
            </a:r>
            <a:endParaRPr lang="es-ES" altLang="en-US" sz="1200" dirty="0"/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500" y="880996"/>
            <a:ext cx="4251642" cy="342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28116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Direcciones de unidifusión IPv6</a:t>
            </a:r>
            <a:br>
              <a:rPr sz="1600" dirty="0"/>
            </a:br>
            <a:r>
              <a:rPr lang="es-ES" dirty="0"/>
              <a:t>Estructura de una dirección de unidifusión global IPv6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91355" y="1507862"/>
            <a:ext cx="3812455" cy="2262158"/>
          </a:xfrm>
        </p:spPr>
        <p:txBody>
          <a:bodyPr wrap="square">
            <a:sp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es-ES" altLang="en-US" dirty="0"/>
              <a:t>Una dirección de unidifusión global consta de tres partes: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s-ES" altLang="en-US" sz="1400" b="1" dirty="0"/>
              <a:t>Prefijo de routing global</a:t>
            </a:r>
            <a:r>
              <a:rPr lang="es-ES" sz="1400" dirty="0"/>
              <a:t>: parte de la red de la dirección que asigna el proveedor.</a:t>
            </a:r>
            <a:r>
              <a:rPr lang="es-ES" altLang="en-US" sz="1400" dirty="0"/>
              <a:t> Por lo general /48.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s-ES" altLang="en-US" sz="1400" b="1" dirty="0"/>
              <a:t>ID de subred</a:t>
            </a:r>
            <a:r>
              <a:rPr lang="es-ES" altLang="en-US" sz="1400" dirty="0"/>
              <a:t>: se utiliza para dividir en subredes dentro de una organización.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s-ES" altLang="en-US" sz="1400" b="1" dirty="0"/>
              <a:t>ID de interfaz</a:t>
            </a:r>
            <a:r>
              <a:rPr lang="es-ES" sz="1400" dirty="0"/>
              <a:t>: equivale a la porción de host de una dirección IPv4.</a:t>
            </a:r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727" y="798944"/>
            <a:ext cx="4616341" cy="15428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66260" y="798944"/>
            <a:ext cx="377465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Wingdings" panose="05000000000000000000" pitchFamily="2" charset="2"/>
              <a:buChar char="§"/>
            </a:pPr>
            <a:r>
              <a:rPr lang="es-ES" altLang="en-US" sz="1400" dirty="0">
                <a:solidFill>
                  <a:srgbClr val="000000"/>
                </a:solidFill>
                <a:latin typeface="Arial"/>
              </a:rPr>
              <a:t>Actualmente, solo se asignan direcciones de unidifusión globales con los tres primeros bits 001 o 2000::/3</a:t>
            </a:r>
          </a:p>
        </p:txBody>
      </p:sp>
      <p:pic>
        <p:nvPicPr>
          <p:cNvPr id="6" name="Picture 5" descr="Introduction to Networks - Mozilla Firefox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6859" y="2523472"/>
            <a:ext cx="3406612" cy="215409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358244" y="2505694"/>
            <a:ext cx="3431969" cy="217318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35568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8853286" cy="323165"/>
          </a:xfrm>
        </p:spPr>
        <p:txBody>
          <a:bodyPr>
            <a:spAutoFit/>
          </a:bodyPr>
          <a:lstStyle/>
          <a:p>
            <a:r>
              <a:rPr lang="es-ES" dirty="0"/>
              <a:t>En general, las direcciones IPv4 se expresan en notación decimal punteada.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Conversión entre notación binaria y decimal</a:t>
            </a:r>
            <a:br>
              <a:rPr sz="1600" dirty="0"/>
            </a:br>
            <a:r>
              <a:rPr lang="es-ES" dirty="0"/>
              <a:t>Direcciones IPv4 (continuación)</a:t>
            </a:r>
            <a:endParaRPr lang="es-ES" altLang="en-US" dirty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538" y="1439918"/>
            <a:ext cx="5444339" cy="315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297682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>
                <a:solidFill>
                  <a:srgbClr val="367187"/>
                </a:solidFill>
              </a:rPr>
              <a:t>Direcciones de unidifusión IPv6</a:t>
            </a:r>
            <a:br/>
            <a:r>
              <a:rPr lang="es-ES" altLang="en-US" dirty="0">
                <a:solidFill>
                  <a:srgbClr val="367187"/>
                </a:solidFill>
              </a:rPr>
              <a:t>Configuración estática de una dirección de unidifusión global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0467" y="802241"/>
            <a:ext cx="3701515" cy="2246769"/>
          </a:xfrm>
        </p:spPr>
        <p:txBody>
          <a:bodyPr>
            <a:sp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es-ES" altLang="en-US" sz="1800" dirty="0"/>
              <a:t>Configuración del router: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s-ES" altLang="en-US" sz="1600" dirty="0"/>
              <a:t>Comandos similares a IPv4, reemplazan IPv4 con IPv6.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s-ES" altLang="en-US" sz="1600" dirty="0"/>
              <a:t>El comando para configurar una dirección de unidifusión global IPv6 en una interfaz es </a:t>
            </a:r>
            <a:r>
              <a:rPr lang="es-ES" altLang="en-US" sz="1600" b="1" dirty="0"/>
              <a:t>ipv6 address </a:t>
            </a:r>
            <a:r>
              <a:rPr lang="es-ES" altLang="en-US" sz="1600" i="1" dirty="0"/>
              <a:t>ipv6-address/prefix-length</a:t>
            </a:r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5" y="798944"/>
            <a:ext cx="5026086" cy="392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47775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>
                <a:solidFill>
                  <a:srgbClr val="367187"/>
                </a:solidFill>
              </a:rPr>
              <a:t>Direcciones de unidifusión IPv6</a:t>
            </a:r>
            <a:br>
              <a:rPr dirty="0"/>
            </a:br>
            <a:r>
              <a:rPr lang="es-ES" altLang="en-US" sz="2000" dirty="0">
                <a:solidFill>
                  <a:srgbClr val="367187"/>
                </a:solidFill>
              </a:rPr>
              <a:t>Configuración estática de una dirección de unidifusión global (configuración)</a:t>
            </a:r>
            <a:endParaRPr lang="es-ES" altLang="en-US" dirty="0">
              <a:solidFill>
                <a:srgbClr val="367187"/>
              </a:solidFill>
            </a:endParaRP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17621" y="1000823"/>
            <a:ext cx="4485079" cy="3193182"/>
          </a:xfrm>
        </p:spPr>
        <p:txBody>
          <a:bodyPr wrap="square">
            <a:spAutoFit/>
          </a:bodyPr>
          <a:lstStyle/>
          <a:p>
            <a:r>
              <a:rPr lang="es-ES" altLang="en-US" sz="1800" dirty="0"/>
              <a:t>Configuración de host: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s-ES" altLang="en-US" sz="1400" dirty="0"/>
              <a:t>Configurar la dirección IPv6 en un host de forma manual es similar a configurar una dirección IPv4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s-ES" altLang="en-US" sz="1400" dirty="0"/>
              <a:t>La dirección de gateway predeterminado puede configurarse para que coincida con la dirección link-local o de unidifusión global de la interfaz Gigabit Ethernet.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altLang="en-US" sz="1600" dirty="0"/>
              <a:t>Asignación dinámica de direcciones IPv6: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s-ES" altLang="en-US" sz="1400" dirty="0"/>
              <a:t>Configuración automática de direcciones independiente del estado (SLAAC)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s-ES" sz="1400" dirty="0"/>
              <a:t>DHCPv6 con información de estado</a:t>
            </a:r>
            <a:endParaRPr lang="es-ES" altLang="en-US" sz="1400" dirty="0"/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639" y="1009401"/>
            <a:ext cx="3726611" cy="313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183404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>
                <a:solidFill>
                  <a:srgbClr val="367187"/>
                </a:solidFill>
              </a:rPr>
              <a:t>Direcciones de unidifusión IPv6</a:t>
            </a:r>
            <a:br/>
            <a:r>
              <a:rPr lang="es-ES" altLang="en-US" dirty="0">
                <a:solidFill>
                  <a:srgbClr val="367187"/>
                </a:solidFill>
              </a:rPr>
              <a:t>Configuración dinámica: SLAAC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455" y="794220"/>
            <a:ext cx="3931168" cy="3477875"/>
          </a:xfrm>
        </p:spPr>
        <p:txBody>
          <a:bodyPr>
            <a:spAutoFit/>
          </a:bodyPr>
          <a:lstStyle/>
          <a:p>
            <a:r>
              <a:rPr lang="es-ES" altLang="en-US" sz="1600" dirty="0"/>
              <a:t>Configuración automática de direcciones independiente del estado (SLAAC):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s-ES" altLang="en-US" sz="1400" dirty="0"/>
              <a:t>Un dispositivo puede obtener su prefijo, longitud de prefijo, dirección de gateway predeterminado y otra información de un router IPv6.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s-ES" altLang="en-US" sz="1400" dirty="0"/>
              <a:t>Utiliza los mensajes de anuncio de router (RA) de ICMPv6 del router local.</a:t>
            </a:r>
          </a:p>
          <a:p>
            <a:r>
              <a:rPr lang="es-ES" altLang="en-US" sz="1600" dirty="0"/>
              <a:t>Los mensajes de RA de ICMPv6 se envían cada 200 segundos a todos los dispositivos habilitados para IPv6 en la red.</a:t>
            </a:r>
            <a:endParaRPr lang="es-ES" altLang="en-US" sz="1200" dirty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346" y="794220"/>
            <a:ext cx="5043204" cy="256855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964623" y="3420854"/>
            <a:ext cx="496229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rgbClr val="000000"/>
                </a:solidFill>
                <a:latin typeface="+mn-lt"/>
              </a:rPr>
              <a:t>Opción 1 (SLAAC solamente): "soy todo lo que necesita (prefijo, longitud de prefijo, gateway predeterminado)".</a:t>
            </a:r>
          </a:p>
          <a:p>
            <a:r>
              <a:rPr lang="es-ES" sz="1200" dirty="0">
                <a:solidFill>
                  <a:srgbClr val="000000"/>
                </a:solidFill>
                <a:latin typeface="+mn-lt"/>
              </a:rPr>
              <a:t>Opción 2 (SLAAC y DHCPv6): "esta es mi información, pero debe obtener otra información como las direcciones DNS de un servidor DHCPv6".</a:t>
            </a:r>
          </a:p>
          <a:p>
            <a:r>
              <a:rPr lang="es-ES" sz="1200" dirty="0">
                <a:solidFill>
                  <a:srgbClr val="000000"/>
                </a:solidFill>
                <a:latin typeface="+mn-lt"/>
              </a:rPr>
              <a:t>Opción 3 (DHCPv6 solamente) – "No puedo ayudarlo. Solicite toda la información a un servidor DHCPv6</a:t>
            </a:r>
            <a:r>
              <a:rPr lang="es-ES" sz="1200" dirty="0">
                <a:solidFill>
                  <a:srgbClr val="000000"/>
                </a:solidFill>
              </a:rPr>
              <a:t>"</a:t>
            </a:r>
            <a:r>
              <a:rPr lang="es-ES" sz="1200" dirty="0">
                <a:solidFill>
                  <a:srgbClr val="000000"/>
                </a:solidFill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9656332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>
                <a:solidFill>
                  <a:srgbClr val="367187"/>
                </a:solidFill>
              </a:rPr>
              <a:t>Direcciones de unidifusión IPv6</a:t>
            </a:r>
            <a:br/>
            <a:r>
              <a:rPr lang="es-ES" altLang="en-US" dirty="0">
                <a:solidFill>
                  <a:srgbClr val="367187"/>
                </a:solidFill>
              </a:rPr>
              <a:t>Configuración dinámica: DHCPv6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454" y="794220"/>
            <a:ext cx="4144845" cy="3916457"/>
          </a:xfrm>
        </p:spPr>
        <p:txBody>
          <a:bodyPr wrap="square">
            <a:spAutoFit/>
          </a:bodyPr>
          <a:lstStyle/>
          <a:p>
            <a:r>
              <a:rPr lang="es-ES" altLang="en-US" sz="1600" dirty="0"/>
              <a:t>Opción 1 de RA: SLAAC solamente (es la predeterminada).</a:t>
            </a:r>
          </a:p>
          <a:p>
            <a:r>
              <a:rPr lang="es-ES" altLang="en-US" sz="1600" dirty="0"/>
              <a:t>Opción 2 de RA: SLAAC y DHCPv6 sin información de estado:</a:t>
            </a:r>
          </a:p>
          <a:p>
            <a:pPr lvl="1"/>
            <a:r>
              <a:rPr lang="es-ES" dirty="0"/>
              <a:t>Utiliza SLAAC para la dirección de unidifusión global IPv6 y el </a:t>
            </a:r>
            <a:r>
              <a:rPr lang="es-ES" dirty="0" err="1"/>
              <a:t>gateway</a:t>
            </a:r>
            <a:r>
              <a:rPr lang="es-ES" dirty="0"/>
              <a:t> predeterminado.</a:t>
            </a:r>
          </a:p>
          <a:p>
            <a:pPr lvl="1"/>
            <a:r>
              <a:rPr lang="es-ES" dirty="0"/>
              <a:t>Utiliza un servidor DHCPv6 sin estado para otra información.</a:t>
            </a:r>
          </a:p>
          <a:p>
            <a:r>
              <a:rPr lang="es-ES" dirty="0"/>
              <a:t>Opción 3 de RA: DHCPv6 con información de estado:</a:t>
            </a:r>
          </a:p>
          <a:p>
            <a:pPr lvl="1"/>
            <a:r>
              <a:rPr lang="es-ES" dirty="0"/>
              <a:t>Utiliza las direcciones link-local de los </a:t>
            </a:r>
            <a:r>
              <a:rPr lang="es-ES" dirty="0" err="1"/>
              <a:t>routers</a:t>
            </a:r>
            <a:r>
              <a:rPr lang="es-ES" dirty="0"/>
              <a:t> para el </a:t>
            </a:r>
            <a:r>
              <a:rPr lang="es-ES" dirty="0" err="1"/>
              <a:t>gateway</a:t>
            </a:r>
            <a:r>
              <a:rPr lang="es-ES" dirty="0"/>
              <a:t> predeterminado.</a:t>
            </a:r>
          </a:p>
          <a:p>
            <a:pPr lvl="1"/>
            <a:r>
              <a:rPr lang="es-ES" dirty="0"/>
              <a:t>Utiliza DHCPv6 para toda otra información.</a:t>
            </a:r>
            <a:endParaRPr lang="es-ES" altLang="en-US" sz="1300" dirty="0"/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049" y="794220"/>
            <a:ext cx="4722525" cy="29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778300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>
                <a:solidFill>
                  <a:srgbClr val="367187"/>
                </a:solidFill>
              </a:rPr>
              <a:t>Direcciones de unidifusión IPv6</a:t>
            </a:r>
            <a:br/>
            <a:r>
              <a:rPr lang="es-ES" altLang="en-US" dirty="0">
                <a:solidFill>
                  <a:srgbClr val="367187"/>
                </a:solidFill>
              </a:rPr>
              <a:t>Proceso EUI-64 y generación aleatoria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455" y="794219"/>
            <a:ext cx="4181707" cy="3331681"/>
          </a:xfrm>
        </p:spPr>
        <p:txBody>
          <a:bodyPr>
            <a:spAutoFit/>
          </a:bodyPr>
          <a:lstStyle/>
          <a:p>
            <a:r>
              <a:rPr lang="es-ES" altLang="en-US" sz="1400" dirty="0"/>
              <a:t>Cuando el mensaje RA es SLAAC o SLAAC con DHCPv6 sin estado, el cliente debe generar su propia ID de interfaz.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sz="1200" dirty="0"/>
              <a:t>La ID de interfaz puede crearse mediante el proceso EUI-64 o mediante un número de 64 bits de generación aleatoria.</a:t>
            </a:r>
          </a:p>
          <a:p>
            <a:r>
              <a:rPr lang="es-ES" altLang="en-US" sz="1400" dirty="0"/>
              <a:t>Las ID de interfaz EUI-64 se representan en sistema binario y constan de tres partes: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sz="1200" dirty="0"/>
              <a:t>OUI de 24 bits de la dirección MAC del cliente, pero el séptimo bit (bit universal/local, U/L) se invierte. </a:t>
            </a:r>
            <a:endParaRPr lang="es-ES" altLang="en-US" sz="1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s-ES" sz="1200" dirty="0"/>
              <a:t>El valor de 16 bits FFFE introducido (en formato hexadecimal).</a:t>
            </a:r>
            <a:endParaRPr lang="es-ES" altLang="en-US" sz="1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s-ES" sz="1200" dirty="0"/>
              <a:t>Identificador de dispositivo de 24 bits de la dirección MAC del cliente.</a:t>
            </a:r>
            <a:endParaRPr lang="es-ES" altLang="en-US" sz="1200" dirty="0"/>
          </a:p>
        </p:txBody>
      </p:sp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400" y="903247"/>
            <a:ext cx="4855723" cy="335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68757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>
                <a:solidFill>
                  <a:srgbClr val="367187"/>
                </a:solidFill>
              </a:rPr>
              <a:t>Direcciones de unidifusión IPv6</a:t>
            </a:r>
            <a:br>
              <a:rPr dirty="0"/>
            </a:br>
            <a:r>
              <a:rPr lang="es-ES" altLang="en-US" dirty="0">
                <a:solidFill>
                  <a:srgbClr val="367187"/>
                </a:solidFill>
              </a:rPr>
              <a:t>Proceso EUI-64 y generación aleatoria (continuación)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455" y="794219"/>
            <a:ext cx="8742245" cy="700192"/>
          </a:xfrm>
        </p:spPr>
        <p:txBody>
          <a:bodyPr>
            <a:spAutoFit/>
          </a:bodyPr>
          <a:lstStyle/>
          <a:p>
            <a:r>
              <a:rPr lang="es-ES" altLang="en-US" sz="1800" dirty="0"/>
              <a:t>ID de interfaz generadas aleatoriamente</a:t>
            </a:r>
          </a:p>
          <a:p>
            <a:pPr lvl="1"/>
            <a:r>
              <a:rPr lang="es-ES" dirty="0"/>
              <a:t>Windows utiliza una ID de interfaz generada aleatoriamente.</a:t>
            </a:r>
            <a:endParaRPr lang="es-ES" altLang="en-US" dirty="0"/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92" y="1661529"/>
            <a:ext cx="7524007" cy="292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44014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>
                <a:solidFill>
                  <a:srgbClr val="367187"/>
                </a:solidFill>
              </a:rPr>
              <a:t>Direcciones de unidifusión IPv6</a:t>
            </a:r>
            <a:br/>
            <a:r>
              <a:rPr lang="es-ES" altLang="en-US" dirty="0">
                <a:solidFill>
                  <a:srgbClr val="367187"/>
                </a:solidFill>
              </a:rPr>
              <a:t>Direcciones link-local dinámicas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455" y="794219"/>
            <a:ext cx="9110545" cy="1508105"/>
          </a:xfrm>
        </p:spPr>
        <p:txBody>
          <a:bodyPr>
            <a:spAutoFit/>
          </a:bodyPr>
          <a:lstStyle/>
          <a:p>
            <a:r>
              <a:rPr lang="es-ES" altLang="en-US" sz="1600" dirty="0"/>
              <a:t>La dirección link-local puede establecerse dinámicamente o configurarse manualmente.</a:t>
            </a:r>
          </a:p>
          <a:p>
            <a:r>
              <a:rPr lang="es-ES" altLang="en-US" sz="1400" dirty="0"/>
              <a:t>Los routers con Cisco IOS utilizan EUI-64 para generar la ID de interfaz para todas las direcciones link-local en las interfaces IPv6.</a:t>
            </a:r>
          </a:p>
          <a:p>
            <a:r>
              <a:rPr lang="es-ES" altLang="en-US" sz="1400" dirty="0"/>
              <a:t>El problema de utilizar la dirección link-local asignada dinámicamente es la larga ID de interfaz; por lo tanto, a menudo, se configuran estáticamente.</a:t>
            </a:r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758" y="2244181"/>
            <a:ext cx="4732151" cy="27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93211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>
                <a:solidFill>
                  <a:srgbClr val="367187"/>
                </a:solidFill>
              </a:rPr>
              <a:t>Direcciones de unidifusión IPv6</a:t>
            </a:r>
            <a:br/>
            <a:r>
              <a:rPr lang="es-ES" altLang="en-US" dirty="0">
                <a:solidFill>
                  <a:srgbClr val="367187"/>
                </a:solidFill>
              </a:rPr>
              <a:t>Direcciones link-local estáticas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455" y="794219"/>
            <a:ext cx="9110545" cy="646331"/>
          </a:xfrm>
        </p:spPr>
        <p:txBody>
          <a:bodyPr>
            <a:spAutoFit/>
          </a:bodyPr>
          <a:lstStyle/>
          <a:p>
            <a:r>
              <a:rPr lang="es-ES" altLang="en-US" sz="1800" dirty="0"/>
              <a:t>La configuración manual de la dirección link-local permite la creación de una dirección simple y fácil de recordar.</a:t>
            </a:r>
            <a:endParaRPr lang="es-ES" altLang="en-US" dirty="0"/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0741" y="1451409"/>
            <a:ext cx="5207619" cy="317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094715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>
                <a:solidFill>
                  <a:srgbClr val="367187"/>
                </a:solidFill>
              </a:rPr>
              <a:t>Direcciones de unidifusión IPv6</a:t>
            </a:r>
            <a:br/>
            <a:r>
              <a:rPr lang="es-ES" altLang="en-US" dirty="0">
                <a:solidFill>
                  <a:srgbClr val="367187"/>
                </a:solidFill>
              </a:rPr>
              <a:t>Verificación de la configuración de la dirección IPv6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455" y="794219"/>
            <a:ext cx="9110545" cy="1723549"/>
          </a:xfrm>
        </p:spPr>
        <p:txBody>
          <a:bodyPr>
            <a:spAutoFit/>
          </a:bodyPr>
          <a:lstStyle/>
          <a:p>
            <a:r>
              <a:rPr lang="es-ES" altLang="en-US" sz="1800" dirty="0"/>
              <a:t>Los comandos para verificar la configuración de IPv6 son similares a los de IPv4:</a:t>
            </a:r>
          </a:p>
          <a:p>
            <a:pPr lvl="1"/>
            <a:r>
              <a:rPr lang="es-ES" altLang="en-US" sz="1600" dirty="0"/>
              <a:t>show ipv6 interface brief </a:t>
            </a:r>
          </a:p>
          <a:p>
            <a:pPr lvl="1"/>
            <a:r>
              <a:rPr lang="es-ES" altLang="en-US" sz="1600" dirty="0"/>
              <a:t>show ipv6 route</a:t>
            </a:r>
          </a:p>
          <a:p>
            <a:r>
              <a:rPr lang="es-ES" altLang="en-US" sz="1800" dirty="0"/>
              <a:t>El comando ping de IPv6 es idéntico al comando que se usa en IPv4, excepto que se usa una dirección IPv6.</a:t>
            </a:r>
            <a:endParaRPr lang="es-ES" altLang="en-US" dirty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9932" y="2665142"/>
            <a:ext cx="2988527" cy="1784195"/>
          </a:xfrm>
          <a:prstGeom prst="rect">
            <a:avLst/>
          </a:prstGeom>
        </p:spPr>
      </p:pic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80597" y="2653267"/>
            <a:ext cx="2860772" cy="1984916"/>
          </a:xfrm>
          <a:prstGeom prst="rect">
            <a:avLst/>
          </a:prstGeom>
        </p:spPr>
      </p:pic>
      <p:pic>
        <p:nvPicPr>
          <p:cNvPr id="5" name="Picture 4" descr="Introduction to Networks - Mozilla Firefox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93567" y="2665142"/>
            <a:ext cx="2598234" cy="70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3918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>
                <a:solidFill>
                  <a:srgbClr val="367187"/>
                </a:solidFill>
              </a:rPr>
              <a:t>Direcciones de multidifusión IPv6</a:t>
            </a:r>
            <a:br/>
            <a:r>
              <a:rPr lang="es-ES" altLang="en-US" dirty="0">
                <a:solidFill>
                  <a:srgbClr val="367187"/>
                </a:solidFill>
              </a:rPr>
              <a:t>Direcciones de multidifusión IPv6 asignadas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454" y="794219"/>
            <a:ext cx="4779845" cy="3731791"/>
          </a:xfrm>
        </p:spPr>
        <p:txBody>
          <a:bodyPr wrap="square">
            <a:spAutoFit/>
          </a:bodyPr>
          <a:lstStyle/>
          <a:p>
            <a:r>
              <a:rPr lang="es-ES" altLang="en-US" sz="1600" dirty="0"/>
              <a:t>Existen dos tipos de direcciones IPv6 de multidifusión:</a:t>
            </a:r>
          </a:p>
          <a:p>
            <a:pPr lvl="1"/>
            <a:r>
              <a:rPr lang="es-ES" altLang="en-US" dirty="0"/>
              <a:t>Multidifusión asignada: direcciones de multidifusión reservadas para grupos predefinidos de dispositivos.</a:t>
            </a:r>
          </a:p>
          <a:p>
            <a:pPr lvl="1"/>
            <a:r>
              <a:rPr lang="es-ES" altLang="en-US" dirty="0"/>
              <a:t>Dirección de multidifusión de nodo solicitado</a:t>
            </a:r>
          </a:p>
          <a:p>
            <a:r>
              <a:rPr lang="es-ES" altLang="en-US" sz="1600" dirty="0"/>
              <a:t>Dos grupos comunes de direcciones de multidifusión IPv6 asignadas:</a:t>
            </a:r>
          </a:p>
          <a:p>
            <a:pPr lvl="1"/>
            <a:r>
              <a:rPr lang="es-ES" altLang="en-US" dirty="0"/>
              <a:t>Grupo de multidifusión FF02::1 para todos los nodos: este es un grupo de multidifusión al que se unen todos los dispositivos con IPv6 habilitado. Similar a una transmisión en IPv4.</a:t>
            </a:r>
          </a:p>
          <a:p>
            <a:pPr lvl="1"/>
            <a:r>
              <a:rPr lang="es-ES" altLang="en-US" dirty="0"/>
              <a:t>Grupo de multidifusión FF02::2 para todos los nodos: este es un grupo de multidifusión al que se unen todos los routers IPv6.</a:t>
            </a:r>
          </a:p>
        </p:txBody>
      </p:sp>
      <p:pic>
        <p:nvPicPr>
          <p:cNvPr id="5" name="Picture 4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145" y="794219"/>
            <a:ext cx="4100012" cy="366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84765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68165" y="798944"/>
            <a:ext cx="3620173" cy="3785652"/>
          </a:xfrm>
        </p:spPr>
        <p:txBody>
          <a:bodyPr>
            <a:spAutoFit/>
          </a:bodyPr>
          <a:lstStyle/>
          <a:p>
            <a:r>
              <a:rPr lang="es-ES" sz="1400" dirty="0"/>
              <a:t>La primera fila identifica la base numérica o la base. El número decimal es 10. El binario se basa en 2; por lo tanto, la raíz será 2.</a:t>
            </a:r>
          </a:p>
          <a:p>
            <a:r>
              <a:rPr lang="es-ES" sz="1400" dirty="0"/>
              <a:t>En la segunda fila, se expresa la posición de los números a partir de 0. A su vez, estos números representan el valor exponencial que se usa para calcular el valor de posición (cuarta fila).</a:t>
            </a:r>
          </a:p>
          <a:p>
            <a:r>
              <a:rPr lang="es-ES" sz="1400" dirty="0"/>
              <a:t>La tercera fila calcula el valor de posición al aumentar la base con el valor exponencial de la posición. Nota: n^0 es siempre = 1.</a:t>
            </a:r>
          </a:p>
          <a:p>
            <a:r>
              <a:rPr lang="es-ES" sz="1400" dirty="0"/>
              <a:t>El valor de posición se enumera en la cuarta fila.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500" dirty="0"/>
              <a:t>Conversión entre notación binaria y decimal</a:t>
            </a:r>
            <a:br>
              <a:rPr sz="1500" dirty="0"/>
            </a:br>
            <a:r>
              <a:rPr lang="es-ES" dirty="0"/>
              <a:t>Notación de posición</a:t>
            </a:r>
            <a:endParaRPr lang="es-ES" altLang="en-US" dirty="0"/>
          </a:p>
        </p:txBody>
      </p:sp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123" y="273796"/>
            <a:ext cx="4848986" cy="2287945"/>
          </a:xfrm>
          <a:prstGeom prst="rect">
            <a:avLst/>
          </a:prstGeom>
        </p:spPr>
      </p:pic>
      <p:pic>
        <p:nvPicPr>
          <p:cNvPr id="7" name="Picture 6" descr="Introduction to Networks - Mozilla Firefox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424" y="3270554"/>
            <a:ext cx="4526998" cy="12027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73930" y="2870595"/>
            <a:ext cx="43059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600" dirty="0"/>
              <a:t>Aplicación de la notación de posición decimal</a:t>
            </a:r>
          </a:p>
        </p:txBody>
      </p:sp>
    </p:spTree>
    <p:extLst>
      <p:ext uri="{BB962C8B-B14F-4D97-AF65-F5344CB8AC3E}">
        <p14:creationId xmlns:p14="http://schemas.microsoft.com/office/powerpoint/2010/main" val="1320573734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>
                <a:solidFill>
                  <a:srgbClr val="367187"/>
                </a:solidFill>
              </a:rPr>
              <a:t>Direcciones de multidifusión IPv6</a:t>
            </a:r>
            <a:br/>
            <a:r>
              <a:rPr lang="es-ES" altLang="en-US" dirty="0">
                <a:solidFill>
                  <a:srgbClr val="367187"/>
                </a:solidFill>
              </a:rPr>
              <a:t>Direcciones de multidifusión IPv6 de nodo solicitado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455" y="794219"/>
            <a:ext cx="4411545" cy="1700466"/>
          </a:xfrm>
        </p:spPr>
        <p:txBody>
          <a:bodyPr wrap="square">
            <a:spAutoFit/>
          </a:bodyPr>
          <a:lstStyle/>
          <a:p>
            <a:r>
              <a:rPr lang="es-ES" altLang="en-US" sz="1800" dirty="0"/>
              <a:t>Dirección de multidifusión de nodo solicitado:</a:t>
            </a:r>
          </a:p>
          <a:p>
            <a:pPr lvl="1"/>
            <a:r>
              <a:rPr lang="es-ES" dirty="0"/>
              <a:t>Asignada a una dirección de multidifusión especial de Ethernet.</a:t>
            </a:r>
          </a:p>
          <a:p>
            <a:pPr lvl="1"/>
            <a:r>
              <a:rPr lang="es-ES" dirty="0"/>
              <a:t>Permite que la tarjeta NIC de Ethernet filtre tramas en la MAC de destino.</a:t>
            </a:r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098" y="936702"/>
            <a:ext cx="4682293" cy="389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77781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s-ES" sz="4000" dirty="0"/>
              <a:t>7.3 Verificación de conectividad</a:t>
            </a:r>
          </a:p>
        </p:txBody>
      </p:sp>
    </p:spTree>
    <p:extLst>
      <p:ext uri="{BB962C8B-B14F-4D97-AF65-F5344CB8AC3E}">
        <p14:creationId xmlns:p14="http://schemas.microsoft.com/office/powerpoint/2010/main" val="3551905410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>
                <a:solidFill>
                  <a:srgbClr val="367187"/>
                </a:solidFill>
              </a:rPr>
              <a:t>ICMP</a:t>
            </a:r>
            <a:br>
              <a:rPr dirty="0"/>
            </a:br>
            <a:r>
              <a:rPr lang="es-ES" altLang="en-US" dirty="0">
                <a:solidFill>
                  <a:srgbClr val="367187"/>
                </a:solidFill>
              </a:rPr>
              <a:t>ICMPv4 e ICMPv6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455" y="794219"/>
            <a:ext cx="4560846" cy="3023905"/>
          </a:xfrm>
        </p:spPr>
        <p:txBody>
          <a:bodyPr>
            <a:spAutoFit/>
          </a:bodyPr>
          <a:lstStyle/>
          <a:p>
            <a:r>
              <a:rPr lang="es-ES" altLang="en-US" sz="1800" dirty="0"/>
              <a:t>El protocolo de mensajes para IPv4 es ICMPv4. ICMPv6 proporciona los mismos servicios para IPv6.</a:t>
            </a:r>
          </a:p>
          <a:p>
            <a:r>
              <a:rPr lang="es-ES" altLang="en-US" sz="1800" dirty="0"/>
              <a:t>Los mensajes ICMP comunes a ambos son los siguientes:</a:t>
            </a:r>
            <a:endParaRPr lang="es-ES" altLang="en-US" sz="17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s-ES" altLang="en-US" sz="1700" dirty="0"/>
              <a:t>Confirmación de host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altLang="en-US" sz="1700" dirty="0"/>
              <a:t>Destino o servicio inaccesible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altLang="en-US" sz="1700" dirty="0"/>
              <a:t>Tiempo superado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altLang="en-US" sz="1700" dirty="0"/>
              <a:t>Redireccionamiento de ruta</a:t>
            </a:r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512" y="794219"/>
            <a:ext cx="4197277" cy="324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76702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>
                <a:solidFill>
                  <a:srgbClr val="367187"/>
                </a:solidFill>
              </a:rPr>
              <a:t>ICMP</a:t>
            </a:r>
            <a:br/>
            <a:r>
              <a:rPr lang="es-ES"/>
              <a:t>Mensajes de solicitud y de anuncio de router de ICMPv6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455" y="794219"/>
            <a:ext cx="4560846" cy="3847207"/>
          </a:xfrm>
        </p:spPr>
        <p:txBody>
          <a:bodyPr>
            <a:spAutoFit/>
          </a:bodyPr>
          <a:lstStyle/>
          <a:p>
            <a:r>
              <a:rPr lang="es-ES" altLang="en-US" sz="1600" dirty="0"/>
              <a:t>ICMPv6 incluye cuatro protocolos nuevos como parte del protocolo de detección de vecino (ND o NDP)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s-ES" altLang="en-US" sz="1500" dirty="0"/>
              <a:t>Mensaje de solicitud de router (RS)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s-ES" altLang="en-US" sz="1500" dirty="0"/>
              <a:t>Mensaje de anuncio de router (RA)</a:t>
            </a:r>
          </a:p>
          <a:p>
            <a:r>
              <a:rPr lang="es-ES" altLang="en-US" sz="1600" dirty="0"/>
              <a:t>Mensajes de RA utilizados para proporcionar información de direccionamiento a los hosts: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s-ES" altLang="en-US" sz="1500" dirty="0"/>
              <a:t>Mensaje de solicitud de vecino (NS)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s-ES" altLang="en-US" sz="1500" dirty="0"/>
              <a:t>Mensaje de anuncio de vecino (NA)</a:t>
            </a:r>
          </a:p>
          <a:p>
            <a:pPr marL="285750" indent="-285750"/>
            <a:r>
              <a:rPr lang="es-ES" altLang="en-US" sz="1600" dirty="0"/>
              <a:t>Los mensajes de solicitud y anuncio de vecino se usan para la resolución de direcciones y para la detección de direcciones duplicadas (DAD).</a:t>
            </a:r>
            <a:endParaRPr lang="es-ES" altLang="en-US" sz="1500" dirty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825" y="993059"/>
            <a:ext cx="4036262" cy="1520033"/>
          </a:xfrm>
          <a:prstGeom prst="rect">
            <a:avLst/>
          </a:prstGeom>
        </p:spPr>
      </p:pic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9716" y="2707207"/>
            <a:ext cx="4038482" cy="184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086253"/>
      </p:ext>
    </p:extLst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Prueba y verificación</a:t>
            </a:r>
            <a:br>
              <a:rPr sz="1600" dirty="0"/>
            </a:br>
            <a:r>
              <a:rPr lang="es-ES" dirty="0"/>
              <a:t>Ping: Prueba de la pila local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3844" y="798944"/>
            <a:ext cx="4495979" cy="1200329"/>
          </a:xfrm>
        </p:spPr>
        <p:txBody>
          <a:bodyPr>
            <a:spAutoFit/>
          </a:bodyPr>
          <a:lstStyle/>
          <a:p>
            <a:r>
              <a:rPr lang="es-ES" altLang="en-US" sz="1800" dirty="0"/>
              <a:t>Haga ping a la dirección de bucle invertido local de 127.0.0.1 para IPv4 o ::1 para IPv6 para comprobar que el IP esté instalado correctamente en el host.</a:t>
            </a:r>
            <a:endParaRPr lang="es-ES" altLang="en-US" sz="1500" dirty="0"/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7" y="918387"/>
            <a:ext cx="4284444" cy="362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19070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1394"/>
            <a:ext cx="9144000" cy="757551"/>
          </a:xfrm>
        </p:spPr>
        <p:txBody>
          <a:bodyPr/>
          <a:lstStyle/>
          <a:p>
            <a:r>
              <a:rPr lang="es-ES" sz="1600" dirty="0"/>
              <a:t>Prueba y verificación</a:t>
            </a:r>
            <a:br>
              <a:rPr sz="1600" dirty="0"/>
            </a:br>
            <a:r>
              <a:rPr lang="es-ES" dirty="0"/>
              <a:t>Ping: Prueba de la conectividad a la LAN local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86632" y="920165"/>
            <a:ext cx="4171513" cy="923330"/>
          </a:xfrm>
        </p:spPr>
        <p:txBody>
          <a:bodyPr>
            <a:spAutoFit/>
          </a:bodyPr>
          <a:lstStyle/>
          <a:p>
            <a:r>
              <a:rPr lang="es-ES" altLang="en-US" sz="1800" dirty="0"/>
              <a:t>Utilice el comando ping para probar la capacidad de comunicación de un host en la red local.</a:t>
            </a:r>
          </a:p>
        </p:txBody>
      </p:sp>
      <p:pic>
        <p:nvPicPr>
          <p:cNvPr id="5" name="Picture 4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13" y="988991"/>
            <a:ext cx="4476437" cy="363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59133"/>
      </p:ext>
    </p:extLst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1394"/>
            <a:ext cx="9144000" cy="757551"/>
          </a:xfrm>
        </p:spPr>
        <p:txBody>
          <a:bodyPr/>
          <a:lstStyle/>
          <a:p>
            <a:r>
              <a:rPr lang="es-ES" sz="1600" dirty="0"/>
              <a:t>Prueba y verificación</a:t>
            </a:r>
            <a:br>
              <a:rPr sz="1600" dirty="0"/>
            </a:br>
            <a:r>
              <a:rPr lang="es-ES" dirty="0"/>
              <a:t>Ping: Prueba de la conectividad a una red remota</a:t>
            </a:r>
            <a:endParaRPr lang="es-ES" altLang="en-US" dirty="0">
              <a:solidFill>
                <a:srgbClr val="367187"/>
              </a:solidFill>
            </a:endParaRP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86632" y="920165"/>
            <a:ext cx="4171513" cy="923330"/>
          </a:xfrm>
        </p:spPr>
        <p:txBody>
          <a:bodyPr>
            <a:spAutoFit/>
          </a:bodyPr>
          <a:lstStyle/>
          <a:p>
            <a:r>
              <a:rPr lang="es-ES" altLang="en-US" sz="1800" dirty="0"/>
              <a:t>Utilice el comando ping para probar la capacidad de comunicación de un host en una interconexión de redes.</a:t>
            </a:r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92" y="920165"/>
            <a:ext cx="4441197" cy="332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99869"/>
      </p:ext>
    </p:extLst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1394"/>
            <a:ext cx="9144000" cy="757551"/>
          </a:xfrm>
        </p:spPr>
        <p:txBody>
          <a:bodyPr/>
          <a:lstStyle/>
          <a:p>
            <a:r>
              <a:rPr lang="es-ES" sz="1600" dirty="0"/>
              <a:t>Prueba y verificación</a:t>
            </a:r>
            <a:br>
              <a:rPr sz="1600" dirty="0"/>
            </a:br>
            <a:r>
              <a:rPr lang="es-ES" dirty="0" err="1"/>
              <a:t>Traceroute</a:t>
            </a:r>
            <a:r>
              <a:rPr lang="es-ES" dirty="0"/>
              <a:t>: Prueba de la ruta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525" y="925929"/>
            <a:ext cx="4171513" cy="2870016"/>
          </a:xfrm>
        </p:spPr>
        <p:txBody>
          <a:bodyPr>
            <a:spAutoFit/>
          </a:bodyPr>
          <a:lstStyle/>
          <a:p>
            <a:r>
              <a:rPr lang="es-ES" altLang="en-US" sz="1800" dirty="0"/>
              <a:t>Traceroute (tracert) es una utilidad que genera una lista de saltos que se alcanzaron correctamente a lo largo de la ruta.</a:t>
            </a:r>
          </a:p>
          <a:p>
            <a:pPr lvl="1"/>
            <a:r>
              <a:rPr lang="es-ES" altLang="en-US" sz="1600" dirty="0"/>
              <a:t>Tiempo de ida y vuelta (RTT): tiempo que le lleva a un paquete llegar al host remoto y a la respuesta regresar del host.</a:t>
            </a:r>
          </a:p>
          <a:p>
            <a:pPr lvl="1"/>
            <a:r>
              <a:rPr lang="es-ES" altLang="en-US" sz="1600" dirty="0"/>
              <a:t>Se usa un asterisco (*) para indicar la pérdida de un paquete.</a:t>
            </a:r>
            <a:endParaRPr lang="es-ES" altLang="en-US" sz="1700" dirty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474" y="900500"/>
            <a:ext cx="4923090" cy="329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50014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Introduction to Networks - Mozilla Firefox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63680" y="872131"/>
            <a:ext cx="4672149" cy="2136358"/>
          </a:xfrm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Conversión entre notación binaria y decimal</a:t>
            </a:r>
            <a:br>
              <a:rPr sz="1600" dirty="0"/>
            </a:br>
            <a:r>
              <a:rPr lang="es-ES" dirty="0"/>
              <a:t>Notación de posición (continuación)</a:t>
            </a:r>
            <a:endParaRPr lang="es-ES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345456" y="3193155"/>
            <a:ext cx="50770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>
                <a:latin typeface="+mn-lt"/>
              </a:rPr>
              <a:t>Aplicación de la notación de posición binaria.</a:t>
            </a:r>
          </a:p>
        </p:txBody>
      </p:sp>
      <p:pic>
        <p:nvPicPr>
          <p:cNvPr id="6" name="Picture 5" descr="Introduction to Networks - Mozilla Firefox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796" y="3562487"/>
            <a:ext cx="5005703" cy="139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82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301330" y="798944"/>
            <a:ext cx="8771649" cy="523220"/>
          </a:xfrm>
        </p:spPr>
        <p:txBody>
          <a:bodyPr>
            <a:spAutoFit/>
          </a:bodyPr>
          <a:lstStyle/>
          <a:p>
            <a:r>
              <a:rPr lang="es-ES" sz="1400" dirty="0"/>
              <a:t>Para convertir una dirección IPv4 binara a decimal, escriba el número binario de 8 bits de cada octeto debajo del valor de posición de la fila 1 y luego calcule para obtener el decimal.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Conversión entre notación binaria y decimal</a:t>
            </a:r>
            <a:br>
              <a:rPr sz="1600" dirty="0"/>
            </a:br>
            <a:r>
              <a:rPr lang="es-ES" dirty="0"/>
              <a:t>Conversiones de sistema binario a decimal</a:t>
            </a:r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699" y="1556495"/>
            <a:ext cx="5565064" cy="310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80499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301330" y="798944"/>
            <a:ext cx="3483269" cy="3631763"/>
          </a:xfrm>
        </p:spPr>
        <p:txBody>
          <a:bodyPr wrap="square">
            <a:spAutoFit/>
          </a:bodyPr>
          <a:lstStyle/>
          <a:p>
            <a:r>
              <a:rPr lang="es-ES" sz="1400" dirty="0"/>
              <a:t>Para convertir una dirección IPv4 decimal a binario, utilice la tabla de posición, pero antes compruebe si el número es mayor a 128 bits. Si no lo es, un 0 se coloca en esta posición. Si lo es, un 1 se coloca en esta posición.</a:t>
            </a:r>
          </a:p>
          <a:p>
            <a:r>
              <a:rPr lang="es-ES" sz="1400" dirty="0"/>
              <a:t>Del número original, se resta 128 y el resto se comprueba con la siguiente posición (64). Si es inferior a 64, un 0 se coloca en esta posición. Si es mayor, un 1 se coloca en esta posición y se resta 64.</a:t>
            </a:r>
          </a:p>
          <a:p>
            <a:r>
              <a:rPr lang="es-ES" sz="1400" dirty="0"/>
              <a:t>El proceso se repite hasta que se han ingresado todos los valores de posición.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Conversión entre notación binaria y decimal</a:t>
            </a:r>
            <a:br>
              <a:rPr sz="1600" dirty="0"/>
            </a:br>
            <a:r>
              <a:rPr lang="es-ES" dirty="0"/>
              <a:t>Conversión de sistema decimal a binario</a:t>
            </a:r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994" y="862007"/>
            <a:ext cx="4793380" cy="312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442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Conversión entre notación binaria y decimal</a:t>
            </a:r>
            <a:br>
              <a:rPr sz="1600" dirty="0"/>
            </a:br>
            <a:r>
              <a:rPr lang="es-ES" dirty="0"/>
              <a:t>Ejemplos de conversión de sistema decimal a binario</a:t>
            </a:r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02" y="798944"/>
            <a:ext cx="3077842" cy="1910802"/>
          </a:xfrm>
          <a:prstGeom prst="rect">
            <a:avLst/>
          </a:prstGeom>
        </p:spPr>
      </p:pic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3043" y="797816"/>
            <a:ext cx="3081475" cy="1913058"/>
          </a:xfrm>
          <a:prstGeom prst="rect">
            <a:avLst/>
          </a:prstGeom>
        </p:spPr>
      </p:pic>
      <p:pic>
        <p:nvPicPr>
          <p:cNvPr id="5" name="Picture 4" descr="Introduction to Networks - Mozilla Firefox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251" y="2834234"/>
            <a:ext cx="3086428" cy="1960790"/>
          </a:xfrm>
          <a:prstGeom prst="rect">
            <a:avLst/>
          </a:prstGeom>
        </p:spPr>
      </p:pic>
      <p:pic>
        <p:nvPicPr>
          <p:cNvPr id="6" name="Picture 5" descr="Introduction to Networks - Mozilla Firefox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6619" y="2834234"/>
            <a:ext cx="3156317" cy="186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25705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7243</TotalTime>
  <Words>4562</Words>
  <Application>Microsoft Office PowerPoint</Application>
  <PresentationFormat>Presentación en pantalla (16:9)</PresentationFormat>
  <Paragraphs>481</Paragraphs>
  <Slides>57</Slides>
  <Notes>57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57</vt:i4>
      </vt:variant>
    </vt:vector>
  </HeadingPairs>
  <TitlesOfParts>
    <vt:vector size="62" baseType="lpstr">
      <vt:lpstr>Arial</vt:lpstr>
      <vt:lpstr>Calibri</vt:lpstr>
      <vt:lpstr>CiscoSans ExtraLight</vt:lpstr>
      <vt:lpstr>Wingdings</vt:lpstr>
      <vt:lpstr>Default Theme</vt:lpstr>
      <vt:lpstr>Asignación de direcciones IP</vt:lpstr>
      <vt:lpstr>1.0 Direcciones de red IPv4</vt:lpstr>
      <vt:lpstr>Conversión entre notación binaria y decimal Direcciones IPv4</vt:lpstr>
      <vt:lpstr>Conversión entre notación binaria y decimal Direcciones IPv4 (continuación)</vt:lpstr>
      <vt:lpstr>Conversión entre notación binaria y decimal Notación de posición</vt:lpstr>
      <vt:lpstr>Conversión entre notación binaria y decimal Notación de posición (continuación)</vt:lpstr>
      <vt:lpstr>Conversión entre notación binaria y decimal Conversiones de sistema binario a decimal</vt:lpstr>
      <vt:lpstr>Conversión entre notación binaria y decimal Conversión de sistema decimal a binario</vt:lpstr>
      <vt:lpstr>Conversión entre notación binaria y decimal Ejemplos de conversión de sistema decimal a binario</vt:lpstr>
      <vt:lpstr>Estructura de una dirección IPv4 Porciones de red y de host</vt:lpstr>
      <vt:lpstr>Estructura de una dirección IPv4 La máscara de subred</vt:lpstr>
      <vt:lpstr>Estructura de una dirección IPv4 La máscara de subred (continuación)</vt:lpstr>
      <vt:lpstr>Estructura de una dirección IPv4 AND lógico</vt:lpstr>
      <vt:lpstr>Estructura de una dirección IPv4 La longitud de prefijo</vt:lpstr>
      <vt:lpstr>Estructura de una dirección IPv4 Direcciones de red, host y difusión</vt:lpstr>
      <vt:lpstr>Unidifusión, difusión y multidifusión IPv4 Asignación de direcciones IPv4 estáticas a un host</vt:lpstr>
      <vt:lpstr>Unidifusión, difusión y multidifusión IPv4 Asignación de direcciones IPv4 dinámicas a un host</vt:lpstr>
      <vt:lpstr>Unidifusión, difusión y multidifusión IPv4 Comunicación IPv4</vt:lpstr>
      <vt:lpstr>Unidifusión, difusión y multidifusión IPv4 Transmisión de unidifusión</vt:lpstr>
      <vt:lpstr>Unidifusión, difusión y multidifusión IPv4 Transmisión de difusión</vt:lpstr>
      <vt:lpstr>Unidifusión, difusión y multidifusión IPv4 Transmisión de multidifusión</vt:lpstr>
      <vt:lpstr>Tipos de direcciones IPv4 Direcciones IPv4 públicas y privadas</vt:lpstr>
      <vt:lpstr>Tipos de direcciones IPv4 Direcciones IPv4 de usuarios especiales</vt:lpstr>
      <vt:lpstr>Tipos de direcciones IPv4 Direccionamiento con clase antigua</vt:lpstr>
      <vt:lpstr>Tipos de direcciones IPv4 Direccionamiento sin clase</vt:lpstr>
      <vt:lpstr>Tipos de direcciones IPv4 Asignación de direcciones IP</vt:lpstr>
      <vt:lpstr>2.0 Direcciones de red IPv6</vt:lpstr>
      <vt:lpstr>Problemas con IPv4 Necesidad de utilizar IPv6</vt:lpstr>
      <vt:lpstr>Problemas con IPv4 Coexistencia de IPv4 e IPv6</vt:lpstr>
      <vt:lpstr>Direccionamiento IPv6 Representación de dirección IPv6</vt:lpstr>
      <vt:lpstr>Direccionamiento IPv6 Representación de dirección IPv6 (continuación)</vt:lpstr>
      <vt:lpstr>Direccionamiento IPv6 Regla 1: Omitir los ceros iniciales</vt:lpstr>
      <vt:lpstr>Direccionamiento IPv6 Regla 2: Omitir los segmentos de 0</vt:lpstr>
      <vt:lpstr>Direccionamiento IPv6 Regla 2: Omitir los segmentos de 0 (continuación)</vt:lpstr>
      <vt:lpstr>Tipos de direcciones IPv6 Tipos de direcciones IPv6</vt:lpstr>
      <vt:lpstr>Tipos de direcciones IPv6 Longitud de prefijo IPv6</vt:lpstr>
      <vt:lpstr>Tipos de direcciones IPv6 Dirección de unidifusión IPv6</vt:lpstr>
      <vt:lpstr>Tipos de direcciones IPv6 Direcciones de unidifusión IPv6 link-local</vt:lpstr>
      <vt:lpstr>Direcciones de unidifusión IPv6 Estructura de una dirección de unidifusión global IPv6</vt:lpstr>
      <vt:lpstr>Direcciones de unidifusión IPv6 Configuración estática de una dirección de unidifusión global</vt:lpstr>
      <vt:lpstr>Direcciones de unidifusión IPv6 Configuración estática de una dirección de unidifusión global (configuración)</vt:lpstr>
      <vt:lpstr>Direcciones de unidifusión IPv6 Configuración dinámica: SLAAC</vt:lpstr>
      <vt:lpstr>Direcciones de unidifusión IPv6 Configuración dinámica: DHCPv6</vt:lpstr>
      <vt:lpstr>Direcciones de unidifusión IPv6 Proceso EUI-64 y generación aleatoria</vt:lpstr>
      <vt:lpstr>Direcciones de unidifusión IPv6 Proceso EUI-64 y generación aleatoria (continuación)</vt:lpstr>
      <vt:lpstr>Direcciones de unidifusión IPv6 Direcciones link-local dinámicas</vt:lpstr>
      <vt:lpstr>Direcciones de unidifusión IPv6 Direcciones link-local estáticas</vt:lpstr>
      <vt:lpstr>Direcciones de unidifusión IPv6 Verificación de la configuración de la dirección IPv6</vt:lpstr>
      <vt:lpstr>Direcciones de multidifusión IPv6 Direcciones de multidifusión IPv6 asignadas</vt:lpstr>
      <vt:lpstr>Direcciones de multidifusión IPv6 Direcciones de multidifusión IPv6 de nodo solicitado</vt:lpstr>
      <vt:lpstr>7.3 Verificación de conectividad</vt:lpstr>
      <vt:lpstr>ICMP ICMPv4 e ICMPv6</vt:lpstr>
      <vt:lpstr>ICMP Mensajes de solicitud y de anuncio de router de ICMPv6</vt:lpstr>
      <vt:lpstr>Prueba y verificación Ping: Prueba de la pila local</vt:lpstr>
      <vt:lpstr>Prueba y verificación Ping: Prueba de la conectividad a la LAN local</vt:lpstr>
      <vt:lpstr>Prueba y verificación Ping: Prueba de la conectividad a una red remota</vt:lpstr>
      <vt:lpstr>Prueba y verificación Traceroute: Prueba de la ruta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Luis Molina</cp:lastModifiedBy>
  <cp:revision>459</cp:revision>
  <dcterms:created xsi:type="dcterms:W3CDTF">2016-08-22T22:27:36Z</dcterms:created>
  <dcterms:modified xsi:type="dcterms:W3CDTF">2020-08-24T16:15:35Z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</Properties>
</file>